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33"/>
  </p:handoutMasterIdLst>
  <p:sldIdLst>
    <p:sldId id="256" r:id="rId2"/>
    <p:sldId id="270" r:id="rId3"/>
    <p:sldId id="274" r:id="rId4"/>
    <p:sldId id="275" r:id="rId5"/>
    <p:sldId id="272" r:id="rId6"/>
    <p:sldId id="276" r:id="rId7"/>
    <p:sldId id="277" r:id="rId8"/>
    <p:sldId id="278" r:id="rId9"/>
    <p:sldId id="280" r:id="rId10"/>
    <p:sldId id="281" r:id="rId11"/>
    <p:sldId id="282" r:id="rId12"/>
    <p:sldId id="283" r:id="rId13"/>
    <p:sldId id="284" r:id="rId14"/>
    <p:sldId id="279" r:id="rId15"/>
    <p:sldId id="285" r:id="rId16"/>
    <p:sldId id="292" r:id="rId17"/>
    <p:sldId id="263" r:id="rId18"/>
    <p:sldId id="265" r:id="rId19"/>
    <p:sldId id="266" r:id="rId20"/>
    <p:sldId id="257" r:id="rId21"/>
    <p:sldId id="258" r:id="rId22"/>
    <p:sldId id="260" r:id="rId23"/>
    <p:sldId id="261" r:id="rId24"/>
    <p:sldId id="262" r:id="rId25"/>
    <p:sldId id="286" r:id="rId26"/>
    <p:sldId id="287" r:id="rId27"/>
    <p:sldId id="288" r:id="rId28"/>
    <p:sldId id="290" r:id="rId29"/>
    <p:sldId id="293" r:id="rId30"/>
    <p:sldId id="264" r:id="rId31"/>
    <p:sldId id="289" r:id="rId32"/>
  </p:sldIdLst>
  <p:sldSz cx="12192000" cy="6858000"/>
  <p:notesSz cx="6802438" cy="99345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2" d="100"/>
          <a:sy n="82" d="100"/>
        </p:scale>
        <p:origin x="-21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7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回答者の性別</a:t>
            </a:r>
            <a:endParaRPr lang="en-US" altLang="ja-JP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'グラフ（％）'!$M$86</c:f>
              <c:strCache>
                <c:ptCount val="1"/>
                <c:pt idx="0">
                  <c:v>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'グラフ（％）'!$L$87:$L$90</c:f>
              <c:strCache>
                <c:ptCount val="4"/>
                <c:pt idx="0">
                  <c:v>女性</c:v>
                </c:pt>
                <c:pt idx="1">
                  <c:v>男性</c:v>
                </c:pt>
                <c:pt idx="2">
                  <c:v>区別されたくない</c:v>
                </c:pt>
                <c:pt idx="3">
                  <c:v>無回答</c:v>
                </c:pt>
              </c:strCache>
            </c:strRef>
          </c:cat>
          <c:val>
            <c:numRef>
              <c:f>'グラフ（％）'!$M$87:$M$90</c:f>
              <c:numCache>
                <c:formatCode>0.0%</c:formatCode>
                <c:ptCount val="4"/>
                <c:pt idx="0">
                  <c:v>0.46475770925110133</c:v>
                </c:pt>
                <c:pt idx="1">
                  <c:v>0.49118942731277532</c:v>
                </c:pt>
                <c:pt idx="2">
                  <c:v>3.7444933920704845E-2</c:v>
                </c:pt>
                <c:pt idx="3">
                  <c:v>6.6079295154185024E-3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7C-41FE-9618-B0BA442151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0902688"/>
        <c:axId val="360900336"/>
      </c:barChart>
      <c:catAx>
        <c:axId val="360902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0900336"/>
        <c:crosses val="autoZero"/>
        <c:auto val="1"/>
        <c:lblAlgn val="ctr"/>
        <c:lblOffset val="100"/>
        <c:noMultiLvlLbl val="0"/>
      </c:catAx>
      <c:valAx>
        <c:axId val="360900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090268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家事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'グラフ（％）'!$K$70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F25C0C0-49FC-4423-A112-375604B45348}" type="VALUE">
                      <a:rPr lang="en-US" altLang="ja-JP" sz="14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EF95-489E-8073-F1865280242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64A85F2-4DEC-404D-AE53-EAB7C9563BFE}" type="VALUE">
                      <a:rPr lang="en-US" altLang="ja-JP" sz="14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F95-489E-8073-F1865280242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C414899-3E17-4E3B-9DE0-71DEFBBAC63E}" type="VALUE">
                      <a:rPr lang="en-US" altLang="ja-JP" sz="14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EF95-489E-8073-F18652802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'グラフ（％）'!$L$69:$N$69</c:f>
              <c:strCache>
                <c:ptCount val="3"/>
                <c:pt idx="0">
                  <c:v>女子</c:v>
                </c:pt>
                <c:pt idx="1">
                  <c:v>男子</c:v>
                </c:pt>
                <c:pt idx="2">
                  <c:v>計</c:v>
                </c:pt>
              </c:strCache>
            </c:strRef>
          </c:cat>
          <c:val>
            <c:numRef>
              <c:f>'グラフ（％）'!$L$70:$N$70</c:f>
              <c:numCache>
                <c:formatCode>0.0%</c:formatCode>
                <c:ptCount val="3"/>
                <c:pt idx="0">
                  <c:v>0.27488151658767773</c:v>
                </c:pt>
                <c:pt idx="1">
                  <c:v>0.21076233183856502</c:v>
                </c:pt>
                <c:pt idx="2">
                  <c:v>0.23788546255506607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95-489E-8073-F18652802424}"/>
            </c:ext>
          </c:extLst>
        </c:ser>
        <c:ser>
          <c:idx val="1"/>
          <c:order val="1"/>
          <c:tx>
            <c:strRef>
              <c:f>'グラフ（％）'!$K$71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619463131398164E-3"/>
                  <c:y val="0.12726624861454594"/>
                </c:manualLayout>
              </c:layout>
              <c:tx>
                <c:rich>
                  <a:bodyPr/>
                  <a:lstStyle/>
                  <a:p>
                    <a:fld id="{6EE6B7A5-F8A5-42DD-AD0F-464C415BE20C}" type="VALUE">
                      <a:rPr lang="en-US" altLang="ja-JP" sz="11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F95-489E-8073-F18652802424}"/>
                </c:ext>
              </c:extLst>
            </c:dLbl>
            <c:dLbl>
              <c:idx val="1"/>
              <c:layout>
                <c:manualLayout>
                  <c:x val="2.323892626279505E-3"/>
                  <c:y val="0.12430634078860657"/>
                </c:manualLayout>
              </c:layout>
              <c:tx>
                <c:rich>
                  <a:bodyPr/>
                  <a:lstStyle/>
                  <a:p>
                    <a:fld id="{D9911577-7A97-4545-89E5-A40E87EB5EC2}" type="VALUE">
                      <a:rPr lang="en-US" altLang="ja-JP" sz="11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EF95-489E-8073-F18652802424}"/>
                </c:ext>
              </c:extLst>
            </c:dLbl>
            <c:dLbl>
              <c:idx val="2"/>
              <c:layout>
                <c:manualLayout>
                  <c:x val="0"/>
                  <c:y val="0.1213466660079254"/>
                </c:manualLayout>
              </c:layout>
              <c:tx>
                <c:rich>
                  <a:bodyPr/>
                  <a:lstStyle/>
                  <a:p>
                    <a:fld id="{90560F4E-4C0E-4759-BB29-867C32573595}" type="VALUE">
                      <a:rPr lang="en-US" altLang="ja-JP" sz="11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F95-489E-8073-F18652802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'グラフ（％）'!$L$69:$N$69</c:f>
              <c:strCache>
                <c:ptCount val="3"/>
                <c:pt idx="0">
                  <c:v>女子</c:v>
                </c:pt>
                <c:pt idx="1">
                  <c:v>男子</c:v>
                </c:pt>
                <c:pt idx="2">
                  <c:v>計</c:v>
                </c:pt>
              </c:strCache>
            </c:strRef>
          </c:cat>
          <c:val>
            <c:numRef>
              <c:f>'グラフ（％）'!$L$71:$N$71</c:f>
              <c:numCache>
                <c:formatCode>0.0%</c:formatCode>
                <c:ptCount val="3"/>
                <c:pt idx="0">
                  <c:v>1.4218009478672985E-2</c:v>
                </c:pt>
                <c:pt idx="1">
                  <c:v>8.9686098654708519E-3</c:v>
                </c:pt>
                <c:pt idx="2">
                  <c:v>1.1013215859030838E-2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95-489E-8073-F18652802424}"/>
            </c:ext>
          </c:extLst>
        </c:ser>
        <c:ser>
          <c:idx val="2"/>
          <c:order val="2"/>
          <c:tx>
            <c:strRef>
              <c:f>'グラフ（％）'!$K$72</c:f>
              <c:strCache>
                <c:ptCount val="1"/>
                <c:pt idx="0">
                  <c:v>男女両方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F8E24E5-17B3-45A4-843D-ABF3AEEF1E95}" type="VALUE">
                      <a:rPr lang="en-US" altLang="ja-JP" sz="16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F95-489E-8073-F1865280242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F869931-7FBE-49B4-A6F9-04BB852CE251}" type="VALUE">
                      <a:rPr lang="en-US" altLang="ja-JP" sz="16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F95-489E-8073-F1865280242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F8E2037-F0D8-496B-9B72-A030857741A0}" type="VALUE">
                      <a:rPr lang="en-US" altLang="ja-JP" sz="18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F95-489E-8073-F18652802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'グラフ（％）'!$L$69:$N$69</c:f>
              <c:strCache>
                <c:ptCount val="3"/>
                <c:pt idx="0">
                  <c:v>女子</c:v>
                </c:pt>
                <c:pt idx="1">
                  <c:v>男子</c:v>
                </c:pt>
                <c:pt idx="2">
                  <c:v>計</c:v>
                </c:pt>
              </c:strCache>
            </c:strRef>
          </c:cat>
          <c:val>
            <c:numRef>
              <c:f>'グラフ（％）'!$L$72:$N$72</c:f>
              <c:numCache>
                <c:formatCode>0.0%</c:formatCode>
                <c:ptCount val="3"/>
                <c:pt idx="0">
                  <c:v>0.53080568720379151</c:v>
                </c:pt>
                <c:pt idx="1">
                  <c:v>0.4170403587443946</c:v>
                </c:pt>
                <c:pt idx="2">
                  <c:v>0.46475770925110133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95-489E-8073-F18652802424}"/>
            </c:ext>
          </c:extLst>
        </c:ser>
        <c:ser>
          <c:idx val="3"/>
          <c:order val="3"/>
          <c:tx>
            <c:strRef>
              <c:f>'グラフ（％）'!$K$73</c:f>
              <c:strCache>
                <c:ptCount val="1"/>
                <c:pt idx="0">
                  <c:v>どちらでも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8D9056B-F0A0-4AF8-B68B-7E9666C47E50}" type="VALUE">
                      <a:rPr lang="en-US" altLang="ja-JP" sz="14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EF95-489E-8073-F1865280242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F3AEF9A-A8AC-4B9C-AB4A-42338339CB3A}" type="VALUE">
                      <a:rPr lang="en-US" altLang="ja-JP" sz="14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EF95-489E-8073-F1865280242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914FAE6-142E-4D49-8188-31E80BDE0273}" type="VALUE">
                      <a:rPr lang="en-US" altLang="ja-JP" sz="14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EF95-489E-8073-F18652802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'グラフ（％）'!$L$69:$N$69</c:f>
              <c:strCache>
                <c:ptCount val="3"/>
                <c:pt idx="0">
                  <c:v>女子</c:v>
                </c:pt>
                <c:pt idx="1">
                  <c:v>男子</c:v>
                </c:pt>
                <c:pt idx="2">
                  <c:v>計</c:v>
                </c:pt>
              </c:strCache>
            </c:strRef>
          </c:cat>
          <c:val>
            <c:numRef>
              <c:f>'グラフ（％）'!$L$73:$N$73</c:f>
              <c:numCache>
                <c:formatCode>0.0%</c:formatCode>
                <c:ptCount val="3"/>
                <c:pt idx="0">
                  <c:v>0.16587677725118483</c:v>
                </c:pt>
                <c:pt idx="1">
                  <c:v>0.29596412556053814</c:v>
                </c:pt>
                <c:pt idx="2">
                  <c:v>0.24449339207048459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95-489E-8073-F18652802424}"/>
            </c:ext>
          </c:extLst>
        </c:ser>
        <c:ser>
          <c:idx val="4"/>
          <c:order val="4"/>
          <c:tx>
            <c:strRef>
              <c:f>'グラフ（％）'!$K$74</c:f>
              <c:strCache>
                <c:ptCount val="1"/>
                <c:pt idx="0">
                  <c:v>分からない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619463131399442E-3"/>
                  <c:y val="0.11838699122724432"/>
                </c:manualLayout>
              </c:layout>
              <c:tx>
                <c:rich>
                  <a:bodyPr/>
                  <a:lstStyle/>
                  <a:p>
                    <a:fld id="{C058416B-1491-4AA8-BA88-745FB7C31080}" type="VALUE">
                      <a:rPr lang="en-US" altLang="ja-JP" sz="11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EF95-489E-8073-F18652802424}"/>
                </c:ext>
              </c:extLst>
            </c:dLbl>
            <c:dLbl>
              <c:idx val="1"/>
              <c:layout>
                <c:manualLayout>
                  <c:x val="-2.3238926262795475E-3"/>
                  <c:y val="0.11838699122724435"/>
                </c:manualLayout>
              </c:layout>
              <c:tx>
                <c:rich>
                  <a:bodyPr/>
                  <a:lstStyle/>
                  <a:p>
                    <a:fld id="{291AECFD-7EA1-4AFC-8B1A-3A28504080F1}" type="VALUE">
                      <a:rPr lang="en-US" altLang="ja-JP" sz="11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EF95-489E-8073-F18652802424}"/>
                </c:ext>
              </c:extLst>
            </c:dLbl>
            <c:dLbl>
              <c:idx val="2"/>
              <c:layout>
                <c:manualLayout>
                  <c:x val="-9.2955705051181899E-3"/>
                  <c:y val="0.1154273164465633"/>
                </c:manualLayout>
              </c:layout>
              <c:tx>
                <c:rich>
                  <a:bodyPr/>
                  <a:lstStyle/>
                  <a:p>
                    <a:fld id="{6DBDD73D-088F-4F5E-B801-681AEE58A8E7}" type="VALUE">
                      <a:rPr lang="en-US" altLang="ja-JP" sz="11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EF95-489E-8073-F18652802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'グラフ（％）'!$L$69:$N$69</c:f>
              <c:strCache>
                <c:ptCount val="3"/>
                <c:pt idx="0">
                  <c:v>女子</c:v>
                </c:pt>
                <c:pt idx="1">
                  <c:v>男子</c:v>
                </c:pt>
                <c:pt idx="2">
                  <c:v>計</c:v>
                </c:pt>
              </c:strCache>
            </c:strRef>
          </c:cat>
          <c:val>
            <c:numRef>
              <c:f>'グラフ（％）'!$L$74:$N$74</c:f>
              <c:numCache>
                <c:formatCode>0.0%</c:formatCode>
                <c:ptCount val="3"/>
                <c:pt idx="0">
                  <c:v>1.4218009478672985E-2</c:v>
                </c:pt>
                <c:pt idx="1">
                  <c:v>2.2421524663677129E-2</c:v>
                </c:pt>
                <c:pt idx="2">
                  <c:v>1.9823788546255508E-2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95-489E-8073-F18652802424}"/>
            </c:ext>
          </c:extLst>
        </c:ser>
        <c:ser>
          <c:idx val="5"/>
          <c:order val="5"/>
          <c:tx>
            <c:strRef>
              <c:f>'グラフ（％）'!$K$75</c:f>
              <c:strCache>
                <c:ptCount val="1"/>
                <c:pt idx="0">
                  <c:v>未回答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F95-489E-8073-F18652802424}"/>
                </c:ext>
              </c:extLst>
            </c:dLbl>
            <c:dLbl>
              <c:idx val="1"/>
              <c:layout>
                <c:manualLayout>
                  <c:x val="8.1336241919784166E-3"/>
                  <c:y val="0.12134666600792546"/>
                </c:manualLayout>
              </c:layout>
              <c:tx>
                <c:rich>
                  <a:bodyPr/>
                  <a:lstStyle/>
                  <a:p>
                    <a:fld id="{9E1619FA-9EA4-4477-9D84-DCD59BE38400}" type="VALUE">
                      <a:rPr lang="en-US" altLang="ja-JP" sz="11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EF95-489E-8073-F18652802424}"/>
                </c:ext>
              </c:extLst>
            </c:dLbl>
            <c:dLbl>
              <c:idx val="2"/>
              <c:layout>
                <c:manualLayout>
                  <c:x val="1.3943355757677287E-2"/>
                  <c:y val="0.1154273164465633"/>
                </c:manualLayout>
              </c:layout>
              <c:tx>
                <c:rich>
                  <a:bodyPr/>
                  <a:lstStyle/>
                  <a:p>
                    <a:fld id="{47A2D3E5-7AFB-44B5-AA43-17681B0C6831}" type="VALUE">
                      <a:rPr lang="en-US" altLang="ja-JP" sz="11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EF95-489E-8073-F18652802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'グラフ（％）'!$L$69:$N$69</c:f>
              <c:strCache>
                <c:ptCount val="3"/>
                <c:pt idx="0">
                  <c:v>女子</c:v>
                </c:pt>
                <c:pt idx="1">
                  <c:v>男子</c:v>
                </c:pt>
                <c:pt idx="2">
                  <c:v>計</c:v>
                </c:pt>
              </c:strCache>
            </c:strRef>
          </c:cat>
          <c:val>
            <c:numRef>
              <c:f>'グラフ（％）'!$L$75:$N$75</c:f>
              <c:numCache>
                <c:formatCode>0.0%</c:formatCode>
                <c:ptCount val="3"/>
                <c:pt idx="0">
                  <c:v>0</c:v>
                </c:pt>
                <c:pt idx="1">
                  <c:v>4.4843049327354258E-2</c:v>
                </c:pt>
                <c:pt idx="2">
                  <c:v>2.2026431718061675E-2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95-489E-8073-F1865280242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2"/>
        <c:overlap val="100"/>
        <c:axId val="459990056"/>
        <c:axId val="459992024"/>
      </c:barChart>
      <c:catAx>
        <c:axId val="459990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9992024"/>
        <c:crosses val="autoZero"/>
        <c:auto val="1"/>
        <c:lblAlgn val="ctr"/>
        <c:lblOffset val="100"/>
        <c:noMultiLvlLbl val="0"/>
      </c:catAx>
      <c:valAx>
        <c:axId val="459992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999005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子育て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'グラフ（％）'!$K$100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86A5EC4-C503-46C5-B27B-5B61F0ED82AA}" type="VALUE">
                      <a:rPr lang="en-US" altLang="ja-JP" sz="12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D625-407A-8E7D-1CC6B4DAC4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04AD337-566C-4C6C-ADBB-9E70C93D74DE}" type="VALUE">
                      <a:rPr lang="en-US" altLang="ja-JP" sz="12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D625-407A-8E7D-1CC6B4DAC4F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860B1D6-248B-41EC-9BCC-AF3DA2AF0B33}" type="VALUE">
                      <a:rPr lang="en-US" altLang="ja-JP" sz="12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625-407A-8E7D-1CC6B4DAC4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'グラフ（％）'!$L$99:$N$99</c:f>
              <c:strCache>
                <c:ptCount val="3"/>
                <c:pt idx="0">
                  <c:v>女子</c:v>
                </c:pt>
                <c:pt idx="1">
                  <c:v>男子</c:v>
                </c:pt>
                <c:pt idx="2">
                  <c:v>計</c:v>
                </c:pt>
              </c:strCache>
            </c:strRef>
          </c:cat>
          <c:val>
            <c:numRef>
              <c:f>'グラフ（％）'!$L$100:$N$100</c:f>
              <c:numCache>
                <c:formatCode>0.0%</c:formatCode>
                <c:ptCount val="3"/>
                <c:pt idx="0">
                  <c:v>0.13270142180094788</c:v>
                </c:pt>
                <c:pt idx="1">
                  <c:v>0.13452914798206278</c:v>
                </c:pt>
                <c:pt idx="2">
                  <c:v>0.1343612334801762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25-407A-8E7D-1CC6B4DAC4FB}"/>
            </c:ext>
          </c:extLst>
        </c:ser>
        <c:ser>
          <c:idx val="1"/>
          <c:order val="1"/>
          <c:tx>
            <c:strRef>
              <c:f>'グラフ（％）'!$K$101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619463131397737E-3"/>
                  <c:y val="0.12617350346965309"/>
                </c:manualLayout>
              </c:layout>
              <c:tx>
                <c:rich>
                  <a:bodyPr/>
                  <a:lstStyle/>
                  <a:p>
                    <a:fld id="{5D3B4793-9C2E-4934-A368-CED40520D665}" type="VALUE">
                      <a:rPr lang="en-US" altLang="ja-JP" sz="11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290488042154314E-2"/>
                      <c:h val="4.93578729049142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D625-407A-8E7D-1CC6B4DAC4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591621B-AFA4-45BA-9834-800B9757B2C9}" type="VALUE">
                      <a:rPr lang="en-US" altLang="ja-JP" sz="11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D625-407A-8E7D-1CC6B4DAC4FB}"/>
                </c:ext>
              </c:extLst>
            </c:dLbl>
            <c:dLbl>
              <c:idx val="2"/>
              <c:layout>
                <c:manualLayout>
                  <c:x val="-3.4858389394193429E-3"/>
                  <c:y val="0.11415697932968623"/>
                </c:manualLayout>
              </c:layout>
              <c:tx>
                <c:rich>
                  <a:bodyPr/>
                  <a:lstStyle/>
                  <a:p>
                    <a:fld id="{6BB62DC3-3E8E-48DD-BCE1-35ED0DCC8F75}" type="VALUE">
                      <a:rPr lang="en-US" altLang="ja-JP" sz="11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D625-407A-8E7D-1CC6B4DAC4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'グラフ（％）'!$L$99:$N$99</c:f>
              <c:strCache>
                <c:ptCount val="3"/>
                <c:pt idx="0">
                  <c:v>女子</c:v>
                </c:pt>
                <c:pt idx="1">
                  <c:v>男子</c:v>
                </c:pt>
                <c:pt idx="2">
                  <c:v>計</c:v>
                </c:pt>
              </c:strCache>
            </c:strRef>
          </c:cat>
          <c:val>
            <c:numRef>
              <c:f>'グラフ（％）'!$L$101:$N$101</c:f>
              <c:numCache>
                <c:formatCode>0.0%</c:formatCode>
                <c:ptCount val="3"/>
                <c:pt idx="0">
                  <c:v>4.7393364928909956E-3</c:v>
                </c:pt>
                <c:pt idx="1">
                  <c:v>2.2421524663677129E-2</c:v>
                </c:pt>
                <c:pt idx="2">
                  <c:v>1.3215859030837005E-2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25-407A-8E7D-1CC6B4DAC4FB}"/>
            </c:ext>
          </c:extLst>
        </c:ser>
        <c:ser>
          <c:idx val="2"/>
          <c:order val="2"/>
          <c:tx>
            <c:strRef>
              <c:f>'グラフ（％）'!$K$102</c:f>
              <c:strCache>
                <c:ptCount val="1"/>
                <c:pt idx="0">
                  <c:v>男女両方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C420C47-8CD9-4324-B274-63930D58483D}" type="VALUE">
                      <a:rPr lang="en-US" altLang="ja-JP" sz="16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625-407A-8E7D-1CC6B4DAC4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4C86F2C-5F94-478A-AD1B-9C0B7E367DEB}" type="VALUE">
                      <a:rPr lang="en-US" altLang="ja-JP" sz="16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625-407A-8E7D-1CC6B4DAC4F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68BF80B-0D9D-4805-8867-92792BA6261F}" type="VALUE">
                      <a:rPr lang="en-US" altLang="ja-JP" sz="16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625-407A-8E7D-1CC6B4DAC4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'グラフ（％）'!$L$99:$N$99</c:f>
              <c:strCache>
                <c:ptCount val="3"/>
                <c:pt idx="0">
                  <c:v>女子</c:v>
                </c:pt>
                <c:pt idx="1">
                  <c:v>男子</c:v>
                </c:pt>
                <c:pt idx="2">
                  <c:v>計</c:v>
                </c:pt>
              </c:strCache>
            </c:strRef>
          </c:cat>
          <c:val>
            <c:numRef>
              <c:f>'グラフ（％）'!$L$102:$N$102</c:f>
              <c:numCache>
                <c:formatCode>0.0%</c:formatCode>
                <c:ptCount val="3"/>
                <c:pt idx="0">
                  <c:v>0.72511848341232232</c:v>
                </c:pt>
                <c:pt idx="1">
                  <c:v>0.51569506726457404</c:v>
                </c:pt>
                <c:pt idx="2">
                  <c:v>0.6035242290748899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25-407A-8E7D-1CC6B4DAC4FB}"/>
            </c:ext>
          </c:extLst>
        </c:ser>
        <c:ser>
          <c:idx val="3"/>
          <c:order val="3"/>
          <c:tx>
            <c:strRef>
              <c:f>'グラフ（％）'!$K$103</c:f>
              <c:strCache>
                <c:ptCount val="1"/>
                <c:pt idx="0">
                  <c:v>どちらでも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2F300936-DC89-47D2-A3EC-5132DF271DB6}" type="VALUE">
                      <a:rPr lang="en-US" altLang="ja-JP" sz="14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625-407A-8E7D-1CC6B4DAC4F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471D47D-EDB7-4180-BDCC-7E207DCC5F4F}" type="VALUE">
                      <a:rPr lang="en-US" altLang="ja-JP" sz="14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625-407A-8E7D-1CC6B4DAC4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'グラフ（％）'!$L$99:$N$99</c:f>
              <c:strCache>
                <c:ptCount val="3"/>
                <c:pt idx="0">
                  <c:v>女子</c:v>
                </c:pt>
                <c:pt idx="1">
                  <c:v>男子</c:v>
                </c:pt>
                <c:pt idx="2">
                  <c:v>計</c:v>
                </c:pt>
              </c:strCache>
            </c:strRef>
          </c:cat>
          <c:val>
            <c:numRef>
              <c:f>'グラフ（％）'!$L$103:$N$103</c:f>
              <c:numCache>
                <c:formatCode>0.0%</c:formatCode>
                <c:ptCount val="3"/>
                <c:pt idx="0">
                  <c:v>0.11848341232227488</c:v>
                </c:pt>
                <c:pt idx="1">
                  <c:v>0.2556053811659193</c:v>
                </c:pt>
                <c:pt idx="2">
                  <c:v>0.20264317180616739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25-407A-8E7D-1CC6B4DAC4FB}"/>
            </c:ext>
          </c:extLst>
        </c:ser>
        <c:ser>
          <c:idx val="4"/>
          <c:order val="4"/>
          <c:tx>
            <c:strRef>
              <c:f>'グラフ（％）'!$K$104</c:f>
              <c:strCache>
                <c:ptCount val="1"/>
                <c:pt idx="0">
                  <c:v>分からない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2617374001540385"/>
                </c:manualLayout>
              </c:layout>
              <c:tx>
                <c:rich>
                  <a:bodyPr/>
                  <a:lstStyle/>
                  <a:p>
                    <a:fld id="{5CAC1886-7B44-450B-BD23-5B3D489DFAF8}" type="VALUE">
                      <a:rPr lang="en-US" altLang="ja-JP" sz="11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625-407A-8E7D-1CC6B4DAC4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23782FF-81F5-4D40-B71E-69FAC23DF119}" type="VALUE">
                      <a:rPr lang="en-US" altLang="ja-JP" sz="11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D625-407A-8E7D-1CC6B4DAC4FB}"/>
                </c:ext>
              </c:extLst>
            </c:dLbl>
            <c:dLbl>
              <c:idx val="2"/>
              <c:layout>
                <c:manualLayout>
                  <c:x val="-8.1336241919784166E-3"/>
                  <c:y val="0.11115308484044516"/>
                </c:manualLayout>
              </c:layout>
              <c:tx>
                <c:rich>
                  <a:bodyPr/>
                  <a:lstStyle/>
                  <a:p>
                    <a:fld id="{9E42D65D-A396-4565-BBA1-7D70B711F679}" type="VALUE">
                      <a:rPr lang="en-US" altLang="ja-JP" sz="11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625-407A-8E7D-1CC6B4DAC4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'グラフ（％）'!$L$99:$N$99</c:f>
              <c:strCache>
                <c:ptCount val="3"/>
                <c:pt idx="0">
                  <c:v>女子</c:v>
                </c:pt>
                <c:pt idx="1">
                  <c:v>男子</c:v>
                </c:pt>
                <c:pt idx="2">
                  <c:v>計</c:v>
                </c:pt>
              </c:strCache>
            </c:strRef>
          </c:cat>
          <c:val>
            <c:numRef>
              <c:f>'グラフ（％）'!$L$104:$N$104</c:f>
              <c:numCache>
                <c:formatCode>0.0%</c:formatCode>
                <c:ptCount val="3"/>
                <c:pt idx="0">
                  <c:v>1.8957345971563982E-2</c:v>
                </c:pt>
                <c:pt idx="1">
                  <c:v>2.6905829596412557E-2</c:v>
                </c:pt>
                <c:pt idx="2">
                  <c:v>2.4229074889867842E-2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25-407A-8E7D-1CC6B4DAC4FB}"/>
            </c:ext>
          </c:extLst>
        </c:ser>
        <c:ser>
          <c:idx val="5"/>
          <c:order val="5"/>
          <c:tx>
            <c:strRef>
              <c:f>'グラフ（％）'!$K$105</c:f>
              <c:strCache>
                <c:ptCount val="1"/>
                <c:pt idx="0">
                  <c:v>未回答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25-407A-8E7D-1CC6B4DAC4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E139F30-C332-4836-B408-0D9F7BCCDC0F}" type="VALUE">
                      <a:rPr lang="en-US" altLang="ja-JP" sz="11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625-407A-8E7D-1CC6B4DAC4FB}"/>
                </c:ext>
              </c:extLst>
            </c:dLbl>
            <c:dLbl>
              <c:idx val="2"/>
              <c:layout>
                <c:manualLayout>
                  <c:x val="1.1619463131397737E-3"/>
                  <c:y val="0.11115332138619595"/>
                </c:manualLayout>
              </c:layout>
              <c:tx>
                <c:rich>
                  <a:bodyPr/>
                  <a:lstStyle/>
                  <a:p>
                    <a:fld id="{771A3099-92D1-4A15-999A-BD11E38DE906}" type="VALUE">
                      <a:rPr lang="en-US" altLang="ja-JP" sz="11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D625-407A-8E7D-1CC6B4DAC4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'グラフ（％）'!$L$99:$N$99</c:f>
              <c:strCache>
                <c:ptCount val="3"/>
                <c:pt idx="0">
                  <c:v>女子</c:v>
                </c:pt>
                <c:pt idx="1">
                  <c:v>男子</c:v>
                </c:pt>
                <c:pt idx="2">
                  <c:v>計</c:v>
                </c:pt>
              </c:strCache>
            </c:strRef>
          </c:cat>
          <c:val>
            <c:numRef>
              <c:f>'グラフ（％）'!$L$105:$N$105</c:f>
              <c:numCache>
                <c:formatCode>0.0%</c:formatCode>
                <c:ptCount val="3"/>
                <c:pt idx="0">
                  <c:v>0</c:v>
                </c:pt>
                <c:pt idx="1">
                  <c:v>4.4843049327354258E-2</c:v>
                </c:pt>
                <c:pt idx="2">
                  <c:v>2.2026431718061675E-2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25-407A-8E7D-1CC6B4DAC4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2"/>
        <c:overlap val="100"/>
        <c:axId val="547817736"/>
        <c:axId val="547813800"/>
      </c:barChart>
      <c:catAx>
        <c:axId val="547817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7813800"/>
        <c:crosses val="autoZero"/>
        <c:auto val="1"/>
        <c:lblAlgn val="ctr"/>
        <c:lblOffset val="100"/>
        <c:noMultiLvlLbl val="0"/>
      </c:catAx>
      <c:valAx>
        <c:axId val="547813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781773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家の中で意見を決定する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'グラフ（％）'!$K$133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A81AD88-6844-4D23-A80C-58D682056F38}" type="VALUE">
                      <a:rPr lang="en-US" altLang="ja-JP" sz="105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1191-4B67-AAE9-A0BB90D2E7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FABB3B5-408B-4265-B775-2F370AD3F450}" type="VALUE">
                      <a:rPr lang="en-US" altLang="ja-JP" sz="105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1191-4B67-AAE9-A0BB90D2E73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D867015-964B-42F0-91CD-F9A502134608}" type="VALUE">
                      <a:rPr lang="en-US" altLang="ja-JP" sz="105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1191-4B67-AAE9-A0BB90D2E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'グラフ（％）'!$L$132:$N$132</c:f>
              <c:strCache>
                <c:ptCount val="3"/>
                <c:pt idx="0">
                  <c:v>女子</c:v>
                </c:pt>
                <c:pt idx="1">
                  <c:v>男子</c:v>
                </c:pt>
                <c:pt idx="2">
                  <c:v>計</c:v>
                </c:pt>
              </c:strCache>
            </c:strRef>
          </c:cat>
          <c:val>
            <c:numRef>
              <c:f>'グラフ（％）'!$L$133:$N$133</c:f>
              <c:numCache>
                <c:formatCode>0.0%</c:formatCode>
                <c:ptCount val="3"/>
                <c:pt idx="0">
                  <c:v>3.3175355450236969E-2</c:v>
                </c:pt>
                <c:pt idx="1">
                  <c:v>3.1390134529147982E-2</c:v>
                </c:pt>
                <c:pt idx="2">
                  <c:v>3.3039647577092511E-2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91-4B67-AAE9-A0BB90D2E73B}"/>
            </c:ext>
          </c:extLst>
        </c:ser>
        <c:ser>
          <c:idx val="1"/>
          <c:order val="1"/>
          <c:tx>
            <c:strRef>
              <c:f>'グラフ（％）'!$K$134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810602F-EB8B-4C68-93DA-F50730A34FAE}" type="VALUE">
                      <a:rPr lang="en-US" altLang="ja-JP" sz="14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1191-4B67-AAE9-A0BB90D2E7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FC98721-5271-406C-9A7E-B7B45DB08392}" type="VALUE">
                      <a:rPr lang="en-US" altLang="ja-JP" sz="14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191-4B67-AAE9-A0BB90D2E73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5FE1826-8093-49AB-BD95-89E68E6C3336}" type="VALUE">
                      <a:rPr lang="en-US" altLang="ja-JP" sz="14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191-4B67-AAE9-A0BB90D2E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'グラフ（％）'!$L$132:$N$132</c:f>
              <c:strCache>
                <c:ptCount val="3"/>
                <c:pt idx="0">
                  <c:v>女子</c:v>
                </c:pt>
                <c:pt idx="1">
                  <c:v>男子</c:v>
                </c:pt>
                <c:pt idx="2">
                  <c:v>計</c:v>
                </c:pt>
              </c:strCache>
            </c:strRef>
          </c:cat>
          <c:val>
            <c:numRef>
              <c:f>'グラフ（％）'!$L$134:$N$134</c:f>
              <c:numCache>
                <c:formatCode>0.0%</c:formatCode>
                <c:ptCount val="3"/>
                <c:pt idx="0">
                  <c:v>0.11374407582938388</c:v>
                </c:pt>
                <c:pt idx="1">
                  <c:v>8.520179372197309E-2</c:v>
                </c:pt>
                <c:pt idx="2">
                  <c:v>9.9118942731277526E-2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91-4B67-AAE9-A0BB90D2E73B}"/>
            </c:ext>
          </c:extLst>
        </c:ser>
        <c:ser>
          <c:idx val="2"/>
          <c:order val="2"/>
          <c:tx>
            <c:strRef>
              <c:f>'グラフ（％）'!$K$135</c:f>
              <c:strCache>
                <c:ptCount val="1"/>
                <c:pt idx="0">
                  <c:v>男女両方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5F938EF-30C0-4AC5-98C0-134AA5094ADA}" type="VALUE">
                      <a:rPr lang="en-US" altLang="ja-JP" sz="16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191-4B67-AAE9-A0BB90D2E7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19EDC91-382F-47B1-B139-26EDEF359914}" type="VALUE">
                      <a:rPr lang="en-US" altLang="ja-JP" sz="16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191-4B67-AAE9-A0BB90D2E73B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fld id="{51F12D7B-CB81-4627-869A-0AA37C105698}" type="VALUE">
                      <a:rPr lang="en-US" altLang="ja-JP" sz="16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191-4B67-AAE9-A0BB90D2E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'グラフ（％）'!$L$132:$N$132</c:f>
              <c:strCache>
                <c:ptCount val="3"/>
                <c:pt idx="0">
                  <c:v>女子</c:v>
                </c:pt>
                <c:pt idx="1">
                  <c:v>男子</c:v>
                </c:pt>
                <c:pt idx="2">
                  <c:v>計</c:v>
                </c:pt>
              </c:strCache>
            </c:strRef>
          </c:cat>
          <c:val>
            <c:numRef>
              <c:f>'グラフ（％）'!$L$135:$N$135</c:f>
              <c:numCache>
                <c:formatCode>0.0%</c:formatCode>
                <c:ptCount val="3"/>
                <c:pt idx="0">
                  <c:v>0.64928909952606639</c:v>
                </c:pt>
                <c:pt idx="1">
                  <c:v>0.46188340807174888</c:v>
                </c:pt>
                <c:pt idx="2">
                  <c:v>0.54405286343612336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91-4B67-AAE9-A0BB90D2E73B}"/>
            </c:ext>
          </c:extLst>
        </c:ser>
        <c:ser>
          <c:idx val="3"/>
          <c:order val="3"/>
          <c:tx>
            <c:strRef>
              <c:f>'グラフ（％）'!$K$136</c:f>
              <c:strCache>
                <c:ptCount val="1"/>
                <c:pt idx="0">
                  <c:v>どちらでも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DF6700B-0DF8-4A20-B63F-7482F5D65983}" type="VALUE">
                      <a:rPr lang="en-US" altLang="ja-JP" sz="14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191-4B67-AAE9-A0BB90D2E7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45DA9F9-CCD3-422E-924C-9B8312E09666}" type="VALUE">
                      <a:rPr lang="en-US" altLang="ja-JP" sz="14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1191-4B67-AAE9-A0BB90D2E73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AC76333-90B9-4785-BCCF-12C6C9EFFC73}" type="VALUE">
                      <a:rPr lang="en-US" altLang="ja-JP" sz="14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191-4B67-AAE9-A0BB90D2E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'グラフ（％）'!$L$132:$N$132</c:f>
              <c:strCache>
                <c:ptCount val="3"/>
                <c:pt idx="0">
                  <c:v>女子</c:v>
                </c:pt>
                <c:pt idx="1">
                  <c:v>男子</c:v>
                </c:pt>
                <c:pt idx="2">
                  <c:v>計</c:v>
                </c:pt>
              </c:strCache>
            </c:strRef>
          </c:cat>
          <c:val>
            <c:numRef>
              <c:f>'グラフ（％）'!$L$136:$N$136</c:f>
              <c:numCache>
                <c:formatCode>0.0%</c:formatCode>
                <c:ptCount val="3"/>
                <c:pt idx="0">
                  <c:v>0.17061611374407584</c:v>
                </c:pt>
                <c:pt idx="1">
                  <c:v>0.31390134529147984</c:v>
                </c:pt>
                <c:pt idx="2">
                  <c:v>0.25110132158590309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91-4B67-AAE9-A0BB90D2E73B}"/>
            </c:ext>
          </c:extLst>
        </c:ser>
        <c:ser>
          <c:idx val="4"/>
          <c:order val="4"/>
          <c:tx>
            <c:strRef>
              <c:f>'グラフ（％）'!$K$137</c:f>
              <c:strCache>
                <c:ptCount val="1"/>
                <c:pt idx="0">
                  <c:v>分からない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75D3064-386E-4255-B63C-298C7CAE1635}" type="VALUE">
                      <a:rPr lang="en-US" altLang="ja-JP" sz="105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191-4B67-AAE9-A0BB90D2E7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E816D91-7E4E-4F91-8F66-20B0455D723E}" type="VALUE">
                      <a:rPr lang="en-US" altLang="ja-JP" sz="12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191-4B67-AAE9-A0BB90D2E73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8C4F6C3-7746-4AD0-9993-A02DD8BE1687}" type="VALUE">
                      <a:rPr lang="en-US" altLang="ja-JP" sz="120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1191-4B67-AAE9-A0BB90D2E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'グラフ（％）'!$L$132:$N$132</c:f>
              <c:strCache>
                <c:ptCount val="3"/>
                <c:pt idx="0">
                  <c:v>女子</c:v>
                </c:pt>
                <c:pt idx="1">
                  <c:v>男子</c:v>
                </c:pt>
                <c:pt idx="2">
                  <c:v>計</c:v>
                </c:pt>
              </c:strCache>
            </c:strRef>
          </c:cat>
          <c:val>
            <c:numRef>
              <c:f>'グラフ（％）'!$L$137:$N$137</c:f>
              <c:numCache>
                <c:formatCode>0.0%</c:formatCode>
                <c:ptCount val="3"/>
                <c:pt idx="0">
                  <c:v>3.3175355450236969E-2</c:v>
                </c:pt>
                <c:pt idx="1">
                  <c:v>5.829596412556054E-2</c:v>
                </c:pt>
                <c:pt idx="2">
                  <c:v>4.8458149779735685E-2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91-4B67-AAE9-A0BB90D2E73B}"/>
            </c:ext>
          </c:extLst>
        </c:ser>
        <c:ser>
          <c:idx val="5"/>
          <c:order val="5"/>
          <c:tx>
            <c:strRef>
              <c:f>'グラフ（％）'!$K$138</c:f>
              <c:strCache>
                <c:ptCount val="1"/>
                <c:pt idx="0">
                  <c:v>未回答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191-4B67-AAE9-A0BB90D2E7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4F14CFC-422A-4784-8B25-9D6768BCBBCC}" type="VALUE">
                      <a:rPr lang="en-US" altLang="ja-JP" sz="105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1191-4B67-AAE9-A0BB90D2E73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F837EF3-9568-41F7-98F2-B9875CE2F13D}" type="VALUE">
                      <a:rPr lang="en-US" altLang="ja-JP" sz="1050"/>
                      <a:pPr/>
                      <a:t>[値]</a:t>
                    </a:fld>
                    <a:endParaRPr lang="ja-JP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1191-4B67-AAE9-A0BB90D2E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'グラフ（％）'!$L$132:$N$132</c:f>
              <c:strCache>
                <c:ptCount val="3"/>
                <c:pt idx="0">
                  <c:v>女子</c:v>
                </c:pt>
                <c:pt idx="1">
                  <c:v>男子</c:v>
                </c:pt>
                <c:pt idx="2">
                  <c:v>計</c:v>
                </c:pt>
              </c:strCache>
            </c:strRef>
          </c:cat>
          <c:val>
            <c:numRef>
              <c:f>'グラフ（％）'!$L$138:$N$138</c:f>
              <c:numCache>
                <c:formatCode>0.0%</c:formatCode>
                <c:ptCount val="3"/>
                <c:pt idx="0">
                  <c:v>0</c:v>
                </c:pt>
                <c:pt idx="1">
                  <c:v>4.9327354260089683E-2</c:v>
                </c:pt>
                <c:pt idx="2">
                  <c:v>2.4229074889867842E-2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191-4B67-AAE9-A0BB90D2E73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2"/>
        <c:overlap val="100"/>
        <c:axId val="459967752"/>
        <c:axId val="459968080"/>
      </c:barChart>
      <c:catAx>
        <c:axId val="459967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9968080"/>
        <c:crosses val="autoZero"/>
        <c:auto val="1"/>
        <c:lblAlgn val="ctr"/>
        <c:lblOffset val="100"/>
        <c:noMultiLvlLbl val="0"/>
      </c:catAx>
      <c:valAx>
        <c:axId val="459968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996775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19533294410187E-2"/>
          <c:y val="4.5775048561739109E-3"/>
          <c:w val="0.87963489972737707"/>
          <c:h val="0.832115975828393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'グラフ（％）'!$L$773</c:f>
              <c:strCache>
                <c:ptCount val="1"/>
                <c:pt idx="0">
                  <c:v>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'グラフ（％）'!$K$774:$K$780</c:f>
              <c:strCache>
                <c:ptCount val="7"/>
                <c:pt idx="0">
                  <c:v>女性</c:v>
                </c:pt>
                <c:pt idx="1">
                  <c:v>男性</c:v>
                </c:pt>
                <c:pt idx="2">
                  <c:v>大人</c:v>
                </c:pt>
                <c:pt idx="3">
                  <c:v>子ども</c:v>
                </c:pt>
                <c:pt idx="4">
                  <c:v>家族</c:v>
                </c:pt>
                <c:pt idx="5">
                  <c:v>わからない</c:v>
                </c:pt>
                <c:pt idx="6">
                  <c:v>未回答</c:v>
                </c:pt>
              </c:strCache>
            </c:strRef>
          </c:cat>
          <c:val>
            <c:numRef>
              <c:f>'グラフ（％）'!$L$774:$L$780</c:f>
              <c:numCache>
                <c:formatCode>0.0%</c:formatCode>
                <c:ptCount val="7"/>
                <c:pt idx="0">
                  <c:v>0.71585903083700442</c:v>
                </c:pt>
                <c:pt idx="1">
                  <c:v>2.643171806167401E-2</c:v>
                </c:pt>
                <c:pt idx="2">
                  <c:v>5.7268722466960353E-2</c:v>
                </c:pt>
                <c:pt idx="3">
                  <c:v>1.3215859030837005E-2</c:v>
                </c:pt>
                <c:pt idx="4">
                  <c:v>0.15198237885462554</c:v>
                </c:pt>
                <c:pt idx="5">
                  <c:v>1.1013215859030838E-2</c:v>
                </c:pt>
                <c:pt idx="6">
                  <c:v>2.2026431718061675E-2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A-42B8-A1B6-BBABF0266C5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0903864"/>
        <c:axId val="311900280"/>
      </c:barChart>
      <c:catAx>
        <c:axId val="360903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11900280"/>
        <c:crosses val="autoZero"/>
        <c:auto val="1"/>
        <c:lblAlgn val="ctr"/>
        <c:lblOffset val="100"/>
        <c:noMultiLvlLbl val="0"/>
      </c:catAx>
      <c:valAx>
        <c:axId val="311900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0903864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“食事のしたく”主に行っている人物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7.0845675605450395E-2"/>
          <c:y val="6.4982371673826034E-2"/>
          <c:w val="0.90560374298333535"/>
          <c:h val="0.87519705471725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'グラフ（％）'!$L$773</c:f>
              <c:strCache>
                <c:ptCount val="1"/>
                <c:pt idx="0">
                  <c:v>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'グラフ（％）'!$K$774:$K$780</c:f>
              <c:strCache>
                <c:ptCount val="7"/>
                <c:pt idx="0">
                  <c:v>女性</c:v>
                </c:pt>
                <c:pt idx="1">
                  <c:v>男性</c:v>
                </c:pt>
                <c:pt idx="2">
                  <c:v>大人</c:v>
                </c:pt>
                <c:pt idx="3">
                  <c:v>子ども</c:v>
                </c:pt>
                <c:pt idx="4">
                  <c:v>家族</c:v>
                </c:pt>
                <c:pt idx="5">
                  <c:v>わからない</c:v>
                </c:pt>
                <c:pt idx="6">
                  <c:v>未回答</c:v>
                </c:pt>
              </c:strCache>
            </c:strRef>
          </c:cat>
          <c:val>
            <c:numRef>
              <c:f>'グラフ（％）'!$L$774:$L$780</c:f>
              <c:numCache>
                <c:formatCode>0.0%</c:formatCode>
                <c:ptCount val="7"/>
                <c:pt idx="0">
                  <c:v>0.71585903083700442</c:v>
                </c:pt>
                <c:pt idx="1">
                  <c:v>2.643171806167401E-2</c:v>
                </c:pt>
                <c:pt idx="2">
                  <c:v>5.7268722466960353E-2</c:v>
                </c:pt>
                <c:pt idx="3">
                  <c:v>1.3215859030837005E-2</c:v>
                </c:pt>
                <c:pt idx="4">
                  <c:v>0.15198237885462554</c:v>
                </c:pt>
                <c:pt idx="5">
                  <c:v>1.1013215859030838E-2</c:v>
                </c:pt>
                <c:pt idx="6">
                  <c:v>2.2026431718061675E-2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56-4B49-BEB4-2DB2462249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0901512"/>
        <c:axId val="360903472"/>
      </c:barChart>
      <c:catAx>
        <c:axId val="360901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0903472"/>
        <c:crosses val="autoZero"/>
        <c:auto val="1"/>
        <c:lblAlgn val="ctr"/>
        <c:lblOffset val="100"/>
        <c:noMultiLvlLbl val="0"/>
      </c:catAx>
      <c:valAx>
        <c:axId val="360903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090151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“掃除”主に行っている人物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'グラフ（％）'!$L$907</c:f>
              <c:strCache>
                <c:ptCount val="1"/>
                <c:pt idx="0">
                  <c:v>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'グラフ（％）'!$K$908:$K$914</c:f>
              <c:strCache>
                <c:ptCount val="7"/>
                <c:pt idx="0">
                  <c:v>女性</c:v>
                </c:pt>
                <c:pt idx="1">
                  <c:v>男性</c:v>
                </c:pt>
                <c:pt idx="2">
                  <c:v>大人</c:v>
                </c:pt>
                <c:pt idx="3">
                  <c:v>子ども</c:v>
                </c:pt>
                <c:pt idx="4">
                  <c:v>家族</c:v>
                </c:pt>
                <c:pt idx="5">
                  <c:v>わからない</c:v>
                </c:pt>
                <c:pt idx="6">
                  <c:v>未回答</c:v>
                </c:pt>
              </c:strCache>
            </c:strRef>
          </c:cat>
          <c:val>
            <c:numRef>
              <c:f>'グラフ（％）'!$L$908:$L$914</c:f>
              <c:numCache>
                <c:formatCode>0.0%</c:formatCode>
                <c:ptCount val="7"/>
                <c:pt idx="0">
                  <c:v>0.54625550660792954</c:v>
                </c:pt>
                <c:pt idx="1">
                  <c:v>5.5066079295154183E-2</c:v>
                </c:pt>
                <c:pt idx="2">
                  <c:v>5.9471365638766517E-2</c:v>
                </c:pt>
                <c:pt idx="3">
                  <c:v>2.643171806167401E-2</c:v>
                </c:pt>
                <c:pt idx="4">
                  <c:v>0.2753303964757709</c:v>
                </c:pt>
                <c:pt idx="5">
                  <c:v>1.5418502202643172E-2</c:v>
                </c:pt>
                <c:pt idx="6">
                  <c:v>2.2026431718061675E-2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58-42A2-8C90-F7524DABC61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1509000"/>
        <c:axId val="361505080"/>
      </c:barChart>
      <c:catAx>
        <c:axId val="361509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1505080"/>
        <c:crosses val="autoZero"/>
        <c:auto val="1"/>
        <c:lblAlgn val="ctr"/>
        <c:lblOffset val="100"/>
        <c:noMultiLvlLbl val="0"/>
      </c:catAx>
      <c:valAx>
        <c:axId val="361505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150900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“お風呂洗い”主に行っている人物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'グラフ（％）'!$L$966</c:f>
              <c:strCache>
                <c:ptCount val="1"/>
                <c:pt idx="0">
                  <c:v>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'グラフ（％）'!$K$967:$K$973</c:f>
              <c:strCache>
                <c:ptCount val="7"/>
                <c:pt idx="0">
                  <c:v>女性</c:v>
                </c:pt>
                <c:pt idx="1">
                  <c:v>男性</c:v>
                </c:pt>
                <c:pt idx="2">
                  <c:v>大人</c:v>
                </c:pt>
                <c:pt idx="3">
                  <c:v>子ども</c:v>
                </c:pt>
                <c:pt idx="4">
                  <c:v>家族</c:v>
                </c:pt>
                <c:pt idx="5">
                  <c:v>わからない</c:v>
                </c:pt>
                <c:pt idx="6">
                  <c:v>未回答</c:v>
                </c:pt>
              </c:strCache>
            </c:strRef>
          </c:cat>
          <c:val>
            <c:numRef>
              <c:f>'グラフ（％）'!$L$967:$L$973</c:f>
              <c:numCache>
                <c:formatCode>0.0%</c:formatCode>
                <c:ptCount val="7"/>
                <c:pt idx="0">
                  <c:v>0.36123348017621143</c:v>
                </c:pt>
                <c:pt idx="1">
                  <c:v>0.11013215859030837</c:v>
                </c:pt>
                <c:pt idx="2">
                  <c:v>6.3876651982378851E-2</c:v>
                </c:pt>
                <c:pt idx="3">
                  <c:v>0.21145374449339208</c:v>
                </c:pt>
                <c:pt idx="4">
                  <c:v>0.20044052863436124</c:v>
                </c:pt>
                <c:pt idx="5">
                  <c:v>3.3039647577092511E-2</c:v>
                </c:pt>
                <c:pt idx="6">
                  <c:v>1.9823788546255508E-2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F5-4907-842A-DB418E7BFE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1507040"/>
        <c:axId val="361506256"/>
      </c:barChart>
      <c:catAx>
        <c:axId val="3615070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1506256"/>
        <c:crosses val="autoZero"/>
        <c:auto val="1"/>
        <c:lblAlgn val="ctr"/>
        <c:lblOffset val="100"/>
        <c:noMultiLvlLbl val="0"/>
      </c:catAx>
      <c:valAx>
        <c:axId val="361506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150704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“洗濯”主に行っている人物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'グラフ（％）'!$L$1035</c:f>
              <c:strCache>
                <c:ptCount val="1"/>
                <c:pt idx="0">
                  <c:v>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'グラフ（％）'!$K$1036:$K$1042</c:f>
              <c:strCache>
                <c:ptCount val="7"/>
                <c:pt idx="0">
                  <c:v>女性</c:v>
                </c:pt>
                <c:pt idx="1">
                  <c:v>男性</c:v>
                </c:pt>
                <c:pt idx="2">
                  <c:v>大人</c:v>
                </c:pt>
                <c:pt idx="3">
                  <c:v>子ども</c:v>
                </c:pt>
                <c:pt idx="4">
                  <c:v>家族</c:v>
                </c:pt>
                <c:pt idx="5">
                  <c:v>わからない</c:v>
                </c:pt>
                <c:pt idx="6">
                  <c:v>未回答</c:v>
                </c:pt>
              </c:strCache>
            </c:strRef>
          </c:cat>
          <c:val>
            <c:numRef>
              <c:f>'グラフ（％）'!$L$1036:$L$1042</c:f>
              <c:numCache>
                <c:formatCode>0.0%</c:formatCode>
                <c:ptCount val="7"/>
                <c:pt idx="0">
                  <c:v>0.65859030837004406</c:v>
                </c:pt>
                <c:pt idx="1">
                  <c:v>2.8634361233480177E-2</c:v>
                </c:pt>
                <c:pt idx="2">
                  <c:v>9.4713656387665199E-2</c:v>
                </c:pt>
                <c:pt idx="3">
                  <c:v>3.0837004405286344E-2</c:v>
                </c:pt>
                <c:pt idx="4">
                  <c:v>0.14977973568281938</c:v>
                </c:pt>
                <c:pt idx="5">
                  <c:v>1.5418502202643172E-2</c:v>
                </c:pt>
                <c:pt idx="6">
                  <c:v>2.2026431718061675E-2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B8-4617-A93F-F1BE7A4EF1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1503512"/>
        <c:axId val="361509392"/>
      </c:barChart>
      <c:catAx>
        <c:axId val="361503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1509392"/>
        <c:crosses val="autoZero"/>
        <c:auto val="1"/>
        <c:lblAlgn val="ctr"/>
        <c:lblOffset val="100"/>
        <c:noMultiLvlLbl val="0"/>
      </c:catAx>
      <c:valAx>
        <c:axId val="361509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150351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“アイロンがけ”主に行っている人物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'グラフ（％）'!$L$1089</c:f>
              <c:strCache>
                <c:ptCount val="1"/>
                <c:pt idx="0">
                  <c:v>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'グラフ（％）'!$K$1090:$K$1096</c:f>
              <c:strCache>
                <c:ptCount val="7"/>
                <c:pt idx="0">
                  <c:v>女性</c:v>
                </c:pt>
                <c:pt idx="1">
                  <c:v>男性</c:v>
                </c:pt>
                <c:pt idx="2">
                  <c:v>大人</c:v>
                </c:pt>
                <c:pt idx="3">
                  <c:v>子ども</c:v>
                </c:pt>
                <c:pt idx="4">
                  <c:v>家族</c:v>
                </c:pt>
                <c:pt idx="5">
                  <c:v>わからない</c:v>
                </c:pt>
                <c:pt idx="6">
                  <c:v>未回答</c:v>
                </c:pt>
              </c:strCache>
            </c:strRef>
          </c:cat>
          <c:val>
            <c:numRef>
              <c:f>'グラフ（％）'!$L$1090:$L$1096</c:f>
              <c:numCache>
                <c:formatCode>0.0%</c:formatCode>
                <c:ptCount val="7"/>
                <c:pt idx="0">
                  <c:v>0.70484581497797361</c:v>
                </c:pt>
                <c:pt idx="1">
                  <c:v>3.7444933920704845E-2</c:v>
                </c:pt>
                <c:pt idx="2">
                  <c:v>6.3876651982378851E-2</c:v>
                </c:pt>
                <c:pt idx="3">
                  <c:v>4.8458149779735685E-2</c:v>
                </c:pt>
                <c:pt idx="4">
                  <c:v>7.9295154185022032E-2</c:v>
                </c:pt>
                <c:pt idx="5">
                  <c:v>4.405286343612335E-2</c:v>
                </c:pt>
                <c:pt idx="6">
                  <c:v>2.2026431718061675E-2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A5-4DDA-8FA7-36646F7B82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1507824"/>
        <c:axId val="361502728"/>
      </c:barChart>
      <c:catAx>
        <c:axId val="361507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1502728"/>
        <c:crosses val="autoZero"/>
        <c:auto val="1"/>
        <c:lblAlgn val="ctr"/>
        <c:lblOffset val="100"/>
        <c:noMultiLvlLbl val="0"/>
      </c:catAx>
      <c:valAx>
        <c:axId val="361502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1507824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“買い物”主に行っている人物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'グラフ（％）'!$L$1154</c:f>
              <c:strCache>
                <c:ptCount val="1"/>
                <c:pt idx="0">
                  <c:v>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'グラフ（％）'!$K$1155:$K$1161</c:f>
              <c:strCache>
                <c:ptCount val="7"/>
                <c:pt idx="0">
                  <c:v>女性</c:v>
                </c:pt>
                <c:pt idx="1">
                  <c:v>男性</c:v>
                </c:pt>
                <c:pt idx="2">
                  <c:v>大人</c:v>
                </c:pt>
                <c:pt idx="3">
                  <c:v>子ども</c:v>
                </c:pt>
                <c:pt idx="4">
                  <c:v>家族</c:v>
                </c:pt>
                <c:pt idx="5">
                  <c:v>わからない</c:v>
                </c:pt>
                <c:pt idx="6">
                  <c:v>未回答</c:v>
                </c:pt>
              </c:strCache>
            </c:strRef>
          </c:cat>
          <c:val>
            <c:numRef>
              <c:f>'グラフ（％）'!$L$1155:$L$1161</c:f>
              <c:numCache>
                <c:formatCode>0.0%</c:formatCode>
                <c:ptCount val="7"/>
                <c:pt idx="0">
                  <c:v>0.57048458149779735</c:v>
                </c:pt>
                <c:pt idx="1">
                  <c:v>2.8634361233480177E-2</c:v>
                </c:pt>
                <c:pt idx="2">
                  <c:v>0.10352422907488987</c:v>
                </c:pt>
                <c:pt idx="3">
                  <c:v>8.8105726872246704E-3</c:v>
                </c:pt>
                <c:pt idx="4">
                  <c:v>0.24229074889867841</c:v>
                </c:pt>
                <c:pt idx="5">
                  <c:v>2.2026431718061675E-2</c:v>
                </c:pt>
                <c:pt idx="6">
                  <c:v>2.4229074889867842E-2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A3-43DB-A4BD-2F71D24F04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1502336"/>
        <c:axId val="361508216"/>
      </c:barChart>
      <c:catAx>
        <c:axId val="36150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1508216"/>
        <c:crosses val="autoZero"/>
        <c:auto val="1"/>
        <c:lblAlgn val="ctr"/>
        <c:lblOffset val="100"/>
        <c:noMultiLvlLbl val="0"/>
      </c:catAx>
      <c:valAx>
        <c:axId val="361508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150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“ゴミだし”主に行っている人物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'グラフ（％）'!$L$1216</c:f>
              <c:strCache>
                <c:ptCount val="1"/>
                <c:pt idx="0">
                  <c:v>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'グラフ（％）'!$K$1217:$K$1223</c:f>
              <c:strCache>
                <c:ptCount val="7"/>
                <c:pt idx="0">
                  <c:v>女性</c:v>
                </c:pt>
                <c:pt idx="1">
                  <c:v>男性</c:v>
                </c:pt>
                <c:pt idx="2">
                  <c:v>大人</c:v>
                </c:pt>
                <c:pt idx="3">
                  <c:v>子ども</c:v>
                </c:pt>
                <c:pt idx="4">
                  <c:v>家族</c:v>
                </c:pt>
                <c:pt idx="5">
                  <c:v>わからない</c:v>
                </c:pt>
                <c:pt idx="6">
                  <c:v>未回答</c:v>
                </c:pt>
              </c:strCache>
            </c:strRef>
          </c:cat>
          <c:val>
            <c:numRef>
              <c:f>'グラフ（％）'!$L$1217:$L$1223</c:f>
              <c:numCache>
                <c:formatCode>0.0%</c:formatCode>
                <c:ptCount val="7"/>
                <c:pt idx="0">
                  <c:v>0.31057268722466963</c:v>
                </c:pt>
                <c:pt idx="1">
                  <c:v>0.20925110132158589</c:v>
                </c:pt>
                <c:pt idx="2">
                  <c:v>8.590308370044053E-2</c:v>
                </c:pt>
                <c:pt idx="3">
                  <c:v>0.15859030837004406</c:v>
                </c:pt>
                <c:pt idx="4">
                  <c:v>0.1894273127753304</c:v>
                </c:pt>
                <c:pt idx="5">
                  <c:v>1.9823788546255508E-2</c:v>
                </c:pt>
                <c:pt idx="6">
                  <c:v>2.643171806167401E-2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84-4007-BADA-2A5024D789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1503120"/>
        <c:axId val="361503904"/>
      </c:barChart>
      <c:catAx>
        <c:axId val="361503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1503904"/>
        <c:crosses val="autoZero"/>
        <c:auto val="1"/>
        <c:lblAlgn val="ctr"/>
        <c:lblOffset val="100"/>
        <c:noMultiLvlLbl val="0"/>
      </c:catAx>
      <c:valAx>
        <c:axId val="36150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150312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0.59456</cdr:x>
      <cdr:y>0.31943</cdr:y>
    </cdr:from>
    <cdr:to>
      <cdr:x>0.89884</cdr:x>
      <cdr:y>0.77667</cdr:y>
    </cdr:to>
    <cdr:sp macro="" textlink="">
      <cdr:nvSpPr>
        <cdr:cNvPr id="2" name="角丸四角形 1"/>
        <cdr:cNvSpPr/>
      </cdr:nvSpPr>
      <cdr:spPr>
        <a:xfrm xmlns:a="http://schemas.openxmlformats.org/drawingml/2006/main">
          <a:off x="6134500" y="1519641"/>
          <a:ext cx="3139502" cy="2175292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ja-JP" altLang="en-US" sz="2400" dirty="0"/>
            <a:t>女性：母、祖母など</a:t>
          </a:r>
          <a:endParaRPr lang="en-US" altLang="ja-JP" sz="2400" dirty="0"/>
        </a:p>
        <a:p xmlns:a="http://schemas.openxmlformats.org/drawingml/2006/main">
          <a:r>
            <a:rPr lang="ja-JP" altLang="en-US" sz="2400" dirty="0"/>
            <a:t>男性：父、祖父など</a:t>
          </a:r>
          <a:endParaRPr lang="en-US" altLang="ja-JP" sz="2400" dirty="0"/>
        </a:p>
        <a:p xmlns:a="http://schemas.openxmlformats.org/drawingml/2006/main">
          <a:r>
            <a:rPr lang="ja-JP" altLang="en-US" sz="2400" dirty="0"/>
            <a:t>大人：大人が交代で</a:t>
          </a:r>
          <a:endParaRPr lang="en-US" altLang="ja-JP" sz="2400" dirty="0"/>
        </a:p>
        <a:p xmlns:a="http://schemas.openxmlformats.org/drawingml/2006/main">
          <a:r>
            <a:rPr lang="ja-JP" altLang="en-US" sz="2400" dirty="0"/>
            <a:t>子ども</a:t>
          </a:r>
          <a:endParaRPr lang="en-US" altLang="ja-JP" sz="2400" dirty="0"/>
        </a:p>
        <a:p xmlns:a="http://schemas.openxmlformats.org/drawingml/2006/main">
          <a:r>
            <a:rPr lang="ja-JP" altLang="en-US" sz="2400" dirty="0"/>
            <a:t>家族：家族みんなで</a:t>
          </a:r>
          <a:endParaRPr lang="ja-JP" sz="2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454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6123"/>
            <a:ext cx="2947723" cy="498453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017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00C-2627-4317-8E01-769CACF43CCF}" type="datetimeFigureOut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F9CC-CBD1-4D87-A0FC-FB28C315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9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00C-2627-4317-8E01-769CACF43CCF}" type="datetimeFigureOut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F9CC-CBD1-4D87-A0FC-FB28C315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6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00C-2627-4317-8E01-769CACF43CCF}" type="datetimeFigureOut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F9CC-CBD1-4D87-A0FC-FB28C315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2853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00C-2627-4317-8E01-769CACF43CCF}" type="datetimeFigureOut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F9CC-CBD1-4D87-A0FC-FB28C315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72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00C-2627-4317-8E01-769CACF43CCF}" type="datetimeFigureOut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F9CC-CBD1-4D87-A0FC-FB28C315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628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00C-2627-4317-8E01-769CACF43CCF}" type="datetimeFigureOut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F9CC-CBD1-4D87-A0FC-FB28C315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666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00C-2627-4317-8E01-769CACF43CCF}" type="datetimeFigureOut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F9CC-CBD1-4D87-A0FC-FB28C315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610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00C-2627-4317-8E01-769CACF43CCF}" type="datetimeFigureOut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F9CC-CBD1-4D87-A0FC-FB28C315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5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00C-2627-4317-8E01-769CACF43CCF}" type="datetimeFigureOut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F9CC-CBD1-4D87-A0FC-FB28C315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42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00C-2627-4317-8E01-769CACF43CCF}" type="datetimeFigureOut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F9CC-CBD1-4D87-A0FC-FB28C315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25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00C-2627-4317-8E01-769CACF43CCF}" type="datetimeFigureOut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F9CC-CBD1-4D87-A0FC-FB28C315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93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00C-2627-4317-8E01-769CACF43CCF}" type="datetimeFigureOut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F9CC-CBD1-4D87-A0FC-FB28C315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90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00C-2627-4317-8E01-769CACF43CCF}" type="datetimeFigureOut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F9CC-CBD1-4D87-A0FC-FB28C315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48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00C-2627-4317-8E01-769CACF43CCF}" type="datetimeFigureOut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F9CC-CBD1-4D87-A0FC-FB28C315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46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00C-2627-4317-8E01-769CACF43CCF}" type="datetimeFigureOut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F9CC-CBD1-4D87-A0FC-FB28C315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98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00C-2627-4317-8E01-769CACF43CCF}" type="datetimeFigureOut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F9CC-CBD1-4D87-A0FC-FB28C315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6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9800C-2627-4317-8E01-769CACF43CCF}" type="datetimeFigureOut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13F9CC-CBD1-4D87-A0FC-FB28C315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3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1453" y="2038662"/>
            <a:ext cx="10418163" cy="1127754"/>
          </a:xfrm>
        </p:spPr>
        <p:txBody>
          <a:bodyPr/>
          <a:lstStyle/>
          <a:p>
            <a:r>
              <a:rPr lang="ja-JP" altLang="en-US" b="1" dirty="0">
                <a:solidFill>
                  <a:srgbClr val="0070C0"/>
                </a:solidFill>
              </a:rPr>
              <a:t>よりよい家庭生活を営むために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732562" y="3691585"/>
            <a:ext cx="9527820" cy="2722562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～男女共同参画社会の実現をめざして</a:t>
            </a:r>
            <a:endParaRPr lang="en-US" altLang="ja-JP" sz="3600" dirty="0"/>
          </a:p>
          <a:p>
            <a:r>
              <a:rPr lang="ja-JP" altLang="en-US" sz="3600" dirty="0"/>
              <a:t>中学生</a:t>
            </a:r>
            <a:r>
              <a:rPr kumimoji="1" lang="ja-JP" altLang="en-US" sz="3600" dirty="0"/>
              <a:t>のわたしたちに</a:t>
            </a:r>
            <a:r>
              <a:rPr lang="ja-JP" altLang="en-US" sz="3600" dirty="0"/>
              <a:t>できること～</a:t>
            </a:r>
            <a:endParaRPr lang="en-US" altLang="ja-JP" sz="3600" dirty="0"/>
          </a:p>
          <a:p>
            <a:endParaRPr kumimoji="1" lang="en-US" altLang="ja-JP" sz="3600" dirty="0"/>
          </a:p>
          <a:p>
            <a:r>
              <a:rPr lang="ja-JP" altLang="en-US" dirty="0"/>
              <a:t>中学校技術・家庭科（家庭分野）</a:t>
            </a:r>
            <a:endParaRPr kumimoji="1" lang="ja-JP" altLang="en-US" dirty="0"/>
          </a:p>
        </p:txBody>
      </p:sp>
      <p:pic>
        <p:nvPicPr>
          <p:cNvPr id="1026" name="Picture 2" descr="集まった家族のイラスト">
            <a:extLst>
              <a:ext uri="{FF2B5EF4-FFF2-40B4-BE49-F238E27FC236}">
                <a16:creationId xmlns:a16="http://schemas.microsoft.com/office/drawing/2014/main" id="{97632722-8754-4FD0-A11D-A7FA7D4E0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787" y="3691585"/>
            <a:ext cx="3336474" cy="27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615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251446"/>
            <a:ext cx="9581789" cy="1320800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0070C0"/>
                </a:solidFill>
              </a:rPr>
              <a:t>Ｑ　あなたの家庭では次にあげた家事を</a:t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ja-JP" altLang="en-US" dirty="0">
                <a:solidFill>
                  <a:srgbClr val="0070C0"/>
                </a:solidFill>
              </a:rPr>
              <a:t>　　だれがやっていますか？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866417"/>
            <a:ext cx="8596668" cy="388077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0" y="1372588"/>
            <a:ext cx="2886307" cy="493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（４）お風呂洗い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6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29389"/>
              </p:ext>
            </p:extLst>
          </p:nvPr>
        </p:nvGraphicFramePr>
        <p:xfrm>
          <a:off x="677334" y="1825626"/>
          <a:ext cx="10580649" cy="4842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5750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251446"/>
            <a:ext cx="9581789" cy="1320800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0070C0"/>
                </a:solidFill>
              </a:rPr>
              <a:t>Ｑ　あなたの家庭では次にあげた家事を</a:t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ja-JP" altLang="en-US" dirty="0">
                <a:solidFill>
                  <a:srgbClr val="0070C0"/>
                </a:solidFill>
              </a:rPr>
              <a:t>　　だれがやっていますか？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866417"/>
            <a:ext cx="8596668" cy="388077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0" y="1382751"/>
            <a:ext cx="1784195" cy="48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（５）洗濯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6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355324"/>
              </p:ext>
            </p:extLst>
          </p:nvPr>
        </p:nvGraphicFramePr>
        <p:xfrm>
          <a:off x="677334" y="1825626"/>
          <a:ext cx="10647556" cy="4842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726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251446"/>
            <a:ext cx="9581789" cy="1320800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0070C0"/>
                </a:solidFill>
              </a:rPr>
              <a:t>Ｑ　あなたの家庭では次にあげた家事を</a:t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ja-JP" altLang="en-US" dirty="0">
                <a:solidFill>
                  <a:srgbClr val="0070C0"/>
                </a:solidFill>
              </a:rPr>
              <a:t>　　だれがやっていますか？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866417"/>
            <a:ext cx="8596668" cy="388077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0" y="1382751"/>
            <a:ext cx="2653990" cy="4836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（６）アイロンかけ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8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141255"/>
              </p:ext>
            </p:extLst>
          </p:nvPr>
        </p:nvGraphicFramePr>
        <p:xfrm>
          <a:off x="677334" y="1825624"/>
          <a:ext cx="11009144" cy="485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9927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251446"/>
            <a:ext cx="9581789" cy="1320800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0070C0"/>
                </a:solidFill>
              </a:rPr>
              <a:t>Ｑ　あなたの家庭では次にあげた家事を</a:t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ja-JP" altLang="en-US" dirty="0">
                <a:solidFill>
                  <a:srgbClr val="0070C0"/>
                </a:solidFill>
              </a:rPr>
              <a:t>　　だれがやっていますか？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866417"/>
            <a:ext cx="8596668" cy="388077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0" y="1382751"/>
            <a:ext cx="1784195" cy="4836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（７）買い物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8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453842"/>
              </p:ext>
            </p:extLst>
          </p:nvPr>
        </p:nvGraphicFramePr>
        <p:xfrm>
          <a:off x="379141" y="1825625"/>
          <a:ext cx="11128918" cy="4842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7613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251446"/>
            <a:ext cx="9581789" cy="1320800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0070C0"/>
                </a:solidFill>
              </a:rPr>
              <a:t>Ｑ　あなたの家庭では次にあげた家事を</a:t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ja-JP" altLang="en-US" dirty="0">
                <a:solidFill>
                  <a:srgbClr val="0070C0"/>
                </a:solidFill>
              </a:rPr>
              <a:t>　　だれがやっていますか？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866417"/>
            <a:ext cx="8596668" cy="388077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0" y="1372588"/>
            <a:ext cx="2886307" cy="493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（８）ゴミ出し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7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966334"/>
              </p:ext>
            </p:extLst>
          </p:nvPr>
        </p:nvGraphicFramePr>
        <p:xfrm>
          <a:off x="677334" y="1825624"/>
          <a:ext cx="10676466" cy="484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8584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7265" y="742100"/>
            <a:ext cx="6459447" cy="596047"/>
          </a:xfrm>
        </p:spPr>
        <p:txBody>
          <a:bodyPr>
            <a:no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</a:rPr>
              <a:t>分かったこと・考えたこと</a:t>
            </a: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863" y="1866900"/>
            <a:ext cx="9581260" cy="3842524"/>
          </a:xfrm>
        </p:spPr>
        <p:txBody>
          <a:bodyPr>
            <a:noAutofit/>
          </a:bodyPr>
          <a:lstStyle/>
          <a:p>
            <a:r>
              <a:rPr kumimoji="1" lang="ja-JP" altLang="en-US" sz="3200" dirty="0"/>
              <a:t>食事の支度、アイロンがけは、７０％以上女性がやっている。</a:t>
            </a:r>
            <a:endParaRPr kumimoji="1" lang="en-US" altLang="ja-JP" sz="3200" dirty="0"/>
          </a:p>
          <a:p>
            <a:r>
              <a:rPr lang="ja-JP" altLang="en-US" sz="3200" dirty="0"/>
              <a:t>女性の次に多く家事をやっているのは、家族や子どもである。</a:t>
            </a:r>
            <a:endParaRPr lang="en-US" altLang="ja-JP" sz="3200" dirty="0"/>
          </a:p>
          <a:p>
            <a:r>
              <a:rPr kumimoji="1" lang="ja-JP" altLang="en-US" sz="3200" dirty="0"/>
              <a:t>男性はあまりやっていない。</a:t>
            </a:r>
            <a:endParaRPr kumimoji="1" lang="en-US" altLang="ja-JP" sz="3200" dirty="0"/>
          </a:p>
          <a:p>
            <a:r>
              <a:rPr lang="ja-JP" altLang="en-US" sz="3200" dirty="0"/>
              <a:t>共働き夫婦が８０％以上を占めているので、やはり女性の負担が大きい。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4875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966439"/>
            <a:ext cx="8596668" cy="951571"/>
          </a:xfrm>
        </p:spPr>
        <p:txBody>
          <a:bodyPr>
            <a:normAutofit fontScale="90000"/>
          </a:bodyPr>
          <a:lstStyle/>
          <a:p>
            <a:r>
              <a:rPr lang="ja-JP" altLang="en-US" sz="4800" dirty="0">
                <a:solidFill>
                  <a:srgbClr val="0070C0"/>
                </a:solidFill>
              </a:rPr>
              <a:t>松山市民の声（アンケートより）</a:t>
            </a:r>
            <a:endParaRPr kumimoji="1" lang="ja-JP" altLang="en-US" sz="4800" dirty="0">
              <a:solidFill>
                <a:srgbClr val="0070C0"/>
              </a:solidFill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77334" y="2160589"/>
            <a:ext cx="10613571" cy="4215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子どもは欲しいが、職場内の事情もあり、産休や育休が十分に取れるか不安だ。（２０歳代女性）</a:t>
            </a:r>
            <a:endParaRPr kumimoji="1" lang="en-US" altLang="ja-JP" sz="2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子どもが体調を崩して欠勤、早退などをしても嫌な顔をされない、短時間勤務のできる職場が増えればと思う。（</a:t>
            </a: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30</a:t>
            </a: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歳代女性）</a:t>
            </a:r>
            <a:endParaRPr kumimoji="1" lang="en-US" altLang="ja-JP" sz="2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女性が働きやすくなっても、仕事以外のやることは減らないので毎日疲れる。のびのび仕事だけ頑張る男性がうらやましい。（３０歳代女性）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424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7323" y="256498"/>
            <a:ext cx="6002328" cy="801773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solidFill>
                  <a:srgbClr val="0070C0"/>
                </a:solidFill>
              </a:rPr>
              <a:t>社会生活と家庭生活の図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437323" y="1125461"/>
            <a:ext cx="11105320" cy="5357570"/>
            <a:chOff x="502435" y="1575237"/>
            <a:chExt cx="10273164" cy="4874072"/>
          </a:xfrm>
        </p:grpSpPr>
        <p:sp>
          <p:nvSpPr>
            <p:cNvPr id="4" name="角丸四角形 3"/>
            <p:cNvSpPr/>
            <p:nvPr/>
          </p:nvSpPr>
          <p:spPr>
            <a:xfrm>
              <a:off x="502435" y="1810402"/>
              <a:ext cx="10273164" cy="463890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993367" y="1575237"/>
              <a:ext cx="1793717" cy="532002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/>
                <a:t>社会生活</a:t>
              </a:r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730887" y="2041926"/>
              <a:ext cx="4181385" cy="21392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938944" y="1940599"/>
              <a:ext cx="1030017" cy="532002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3200" dirty="0"/>
                <a:t>仕事</a:t>
              </a:r>
              <a:endParaRPr kumimoji="1" lang="ja-JP" altLang="en-US" sz="3200" dirty="0"/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987586" y="4412651"/>
              <a:ext cx="3995961" cy="18208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999810" y="4286830"/>
              <a:ext cx="2199926" cy="420002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400" dirty="0"/>
                <a:t>地域社会・学校</a:t>
              </a:r>
              <a:endParaRPr kumimoji="1" lang="ja-JP" altLang="en-US" sz="2400" dirty="0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5152734" y="2098885"/>
              <a:ext cx="5463497" cy="425889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374938" y="2041926"/>
              <a:ext cx="1745676" cy="532002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3200" dirty="0"/>
                <a:t>家庭</a:t>
              </a:r>
              <a:r>
                <a:rPr kumimoji="1" lang="ja-JP" altLang="en-US" sz="3200" dirty="0"/>
                <a:t>生活</a:t>
              </a: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992818" y="2805453"/>
              <a:ext cx="3493775" cy="23248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448312" y="2811538"/>
              <a:ext cx="2476143" cy="420002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400" dirty="0"/>
                <a:t>家事・育児・介護</a:t>
              </a:r>
              <a:endParaRPr kumimoji="1" lang="ja-JP" altLang="en-US" sz="24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343493" y="3808915"/>
              <a:ext cx="1050202" cy="420002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400" dirty="0"/>
                <a:t>団らん</a:t>
              </a:r>
              <a:endParaRPr kumimoji="1" lang="ja-JP" altLang="en-US" sz="24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798775" y="5079459"/>
              <a:ext cx="888886" cy="476002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800" dirty="0"/>
                <a:t>余暇</a:t>
              </a:r>
              <a:endParaRPr kumimoji="1" lang="ja-JP" altLang="en-US" sz="2800" dirty="0"/>
            </a:p>
          </p:txBody>
        </p:sp>
      </p:grpSp>
      <p:pic>
        <p:nvPicPr>
          <p:cNvPr id="2054" name="Picture 6" descr="医師と看護師と事務のイラスト">
            <a:extLst>
              <a:ext uri="{FF2B5EF4-FFF2-40B4-BE49-F238E27FC236}">
                <a16:creationId xmlns:a16="http://schemas.microsoft.com/office/drawing/2014/main" id="{BC9D0DF2-F4B9-4ED2-9608-6680D96B7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409" y="1631497"/>
            <a:ext cx="1686655" cy="13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■">
            <a:extLst>
              <a:ext uri="{FF2B5EF4-FFF2-40B4-BE49-F238E27FC236}">
                <a16:creationId xmlns:a16="http://schemas.microsoft.com/office/drawing/2014/main" id="{11E1BFFD-FF85-4415-A4FF-CAE16DC8D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6" y="1755108"/>
            <a:ext cx="769456" cy="118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警察官のイラスト（職業）">
            <a:extLst>
              <a:ext uri="{FF2B5EF4-FFF2-40B4-BE49-F238E27FC236}">
                <a16:creationId xmlns:a16="http://schemas.microsoft.com/office/drawing/2014/main" id="{18C4C2E3-6C76-492E-86EA-E0759A08D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07" y="1763737"/>
            <a:ext cx="764291" cy="118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会議のイラスト（男女混合）">
            <a:extLst>
              <a:ext uri="{FF2B5EF4-FFF2-40B4-BE49-F238E27FC236}">
                <a16:creationId xmlns:a16="http://schemas.microsoft.com/office/drawing/2014/main" id="{D248CA8A-4D16-4D10-BD89-8BA044556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97" y="2400521"/>
            <a:ext cx="1542675" cy="154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米農家のイラスト（農業）">
            <a:extLst>
              <a:ext uri="{FF2B5EF4-FFF2-40B4-BE49-F238E27FC236}">
                <a16:creationId xmlns:a16="http://schemas.microsoft.com/office/drawing/2014/main" id="{B6074B86-8CF2-4CAC-A710-FBB45C48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402" y="2862230"/>
            <a:ext cx="1198308" cy="112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一家団らんのイラスト「家族のくつろぎ」">
            <a:extLst>
              <a:ext uri="{FF2B5EF4-FFF2-40B4-BE49-F238E27FC236}">
                <a16:creationId xmlns:a16="http://schemas.microsoft.com/office/drawing/2014/main" id="{D8627AF5-3EF0-4A84-8094-AB43A4D9D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00" y="2392455"/>
            <a:ext cx="1522757" cy="11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赤ちゃんを抱っこする夫婦のイラスト">
            <a:extLst>
              <a:ext uri="{FF2B5EF4-FFF2-40B4-BE49-F238E27FC236}">
                <a16:creationId xmlns:a16="http://schemas.microsoft.com/office/drawing/2014/main" id="{3E9C2FDA-56CC-4D0D-B701-490120331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758" y="3896245"/>
            <a:ext cx="1048402" cy="104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親の介護をしている男性のイラスト">
            <a:extLst>
              <a:ext uri="{FF2B5EF4-FFF2-40B4-BE49-F238E27FC236}">
                <a16:creationId xmlns:a16="http://schemas.microsoft.com/office/drawing/2014/main" id="{B2916F1D-5586-4A08-BA42-844D5F260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254" y="3056445"/>
            <a:ext cx="1115138" cy="103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家事をする家族のイラスト">
            <a:extLst>
              <a:ext uri="{FF2B5EF4-FFF2-40B4-BE49-F238E27FC236}">
                <a16:creationId xmlns:a16="http://schemas.microsoft.com/office/drawing/2014/main" id="{C56C78D1-01C0-4706-9562-68B6C4F57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452" y="3010121"/>
            <a:ext cx="1522757" cy="14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合唱のイラスト（カジュアル・女性）">
            <a:extLst>
              <a:ext uri="{FF2B5EF4-FFF2-40B4-BE49-F238E27FC236}">
                <a16:creationId xmlns:a16="http://schemas.microsoft.com/office/drawing/2014/main" id="{AA2716E8-781E-4398-99B4-D9A2DE72B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03" y="4732061"/>
            <a:ext cx="1363317" cy="149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ウォーキングをするお爺さんのイラスト（帽子付き）">
            <a:extLst>
              <a:ext uri="{FF2B5EF4-FFF2-40B4-BE49-F238E27FC236}">
                <a16:creationId xmlns:a16="http://schemas.microsoft.com/office/drawing/2014/main" id="{F6162B96-7C68-4C91-AFE4-507356423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535" y="5095409"/>
            <a:ext cx="722301" cy="10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ウォーキングをするお婆さんのイラスト（帽子付き）">
            <a:extLst>
              <a:ext uri="{FF2B5EF4-FFF2-40B4-BE49-F238E27FC236}">
                <a16:creationId xmlns:a16="http://schemas.microsoft.com/office/drawing/2014/main" id="{E5098F21-34C7-4C70-BDC1-101DC907E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432" y="5109700"/>
            <a:ext cx="755506" cy="105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春の校舎のイラスト">
            <a:extLst>
              <a:ext uri="{FF2B5EF4-FFF2-40B4-BE49-F238E27FC236}">
                <a16:creationId xmlns:a16="http://schemas.microsoft.com/office/drawing/2014/main" id="{CDEB4BCF-DD32-4688-BE92-63A3659A9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81" y="4567235"/>
            <a:ext cx="1696871" cy="10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通学している男子学生のイラスト（学ラン）">
            <a:extLst>
              <a:ext uri="{FF2B5EF4-FFF2-40B4-BE49-F238E27FC236}">
                <a16:creationId xmlns:a16="http://schemas.microsoft.com/office/drawing/2014/main" id="{3579385E-4315-4BA6-8A8C-CBFFE191B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728" y="5072647"/>
            <a:ext cx="1027483" cy="107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車いすを押す介護士のイラスト">
            <a:extLst>
              <a:ext uri="{FF2B5EF4-FFF2-40B4-BE49-F238E27FC236}">
                <a16:creationId xmlns:a16="http://schemas.microsoft.com/office/drawing/2014/main" id="{977C304C-9480-41A7-A336-E0EA6631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23" y="4374674"/>
            <a:ext cx="763378" cy="10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犬の散歩をしているヒトのイラスト（お婆さん）">
            <a:extLst>
              <a:ext uri="{FF2B5EF4-FFF2-40B4-BE49-F238E27FC236}">
                <a16:creationId xmlns:a16="http://schemas.microsoft.com/office/drawing/2014/main" id="{0220232F-7DD7-4FFE-A941-E60CA1BBC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26" y="5388008"/>
            <a:ext cx="827655" cy="87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子供の通学を見守る大人達のイラスト">
            <a:extLst>
              <a:ext uri="{FF2B5EF4-FFF2-40B4-BE49-F238E27FC236}">
                <a16:creationId xmlns:a16="http://schemas.microsoft.com/office/drawing/2014/main" id="{EDED7D25-08BC-4709-9014-1C50E17AF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51" y="4659732"/>
            <a:ext cx="1578612" cy="133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80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779544" cy="706244"/>
          </a:xfrm>
        </p:spPr>
        <p:txBody>
          <a:bodyPr>
            <a:noAutofit/>
          </a:bodyPr>
          <a:lstStyle/>
          <a:p>
            <a:r>
              <a:rPr kumimoji="1" lang="ja-JP" altLang="en-US" sz="4000" b="1" dirty="0">
                <a:solidFill>
                  <a:srgbClr val="0070C0"/>
                </a:solidFill>
              </a:rPr>
              <a:t>仕事とは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2160589"/>
            <a:ext cx="909113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/>
              <a:t>会社勤め　公務員　自営業　サービス業（商売）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正規雇用　パートタイム　アルバイト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経営　取締役役員　社員</a:t>
            </a:r>
            <a:endParaRPr kumimoji="1" lang="en-US" altLang="ja-JP" sz="28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sz="44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家族・家庭生活のために収入を得る</a:t>
            </a:r>
            <a:endParaRPr kumimoji="1" lang="en-US" altLang="ja-JP" sz="4400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7619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4251506" cy="661639"/>
          </a:xfrm>
        </p:spPr>
        <p:txBody>
          <a:bodyPr>
            <a:noAutofit/>
          </a:bodyPr>
          <a:lstStyle/>
          <a:p>
            <a:r>
              <a:rPr kumimoji="1" lang="ja-JP" altLang="en-US" sz="4000" b="1" dirty="0">
                <a:solidFill>
                  <a:srgbClr val="0070C0"/>
                </a:solidFill>
              </a:rPr>
              <a:t>家事・育児とは</a:t>
            </a:r>
            <a:br>
              <a:rPr kumimoji="1" lang="en-US" altLang="ja-JP" sz="4000" dirty="0">
                <a:solidFill>
                  <a:srgbClr val="0070C0"/>
                </a:solidFill>
              </a:rPr>
            </a:br>
            <a:endParaRPr kumimoji="1" lang="ja-JP" altLang="en-US" sz="4000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3" y="1583473"/>
            <a:ext cx="10563096" cy="46166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sz="4000" dirty="0"/>
              <a:t>掃除　洗濯　炊事（料理）　洗い物　買い物　ゴミ出し　庭の手入れ</a:t>
            </a:r>
            <a:r>
              <a:rPr lang="ja-JP" altLang="en-US" sz="4000" dirty="0"/>
              <a:t>　ペットの世話　植物の世話　回覧板　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近所づきあい</a:t>
            </a:r>
            <a:endParaRPr lang="en-US" altLang="ja-JP" sz="4000" dirty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授乳　おむつ替え　検診　遊び　着替え　入浴　送り迎え　しつけ　ママ友との交流　弁当作り　園の仕事　</a:t>
            </a:r>
            <a:endParaRPr lang="en-US" altLang="ja-JP" sz="40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sz="57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家族・家庭生活のために行う</a:t>
            </a:r>
            <a:endParaRPr lang="en-US" altLang="ja-JP" sz="5700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marL="0" indent="0">
              <a:buNone/>
            </a:pPr>
            <a:r>
              <a:rPr lang="ja-JP" altLang="en-US" sz="57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収入（報酬）はない</a:t>
            </a:r>
            <a:endParaRPr lang="en-US" altLang="ja-JP" sz="5700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marL="0" indent="0">
              <a:buNone/>
            </a:pPr>
            <a:endParaRPr kumimoji="1" lang="ja-JP" altLang="en-US" sz="4400" dirty="0">
              <a:latin typeface="AR P勘亭流H" panose="03000900000000000000" pitchFamily="66" charset="-128"/>
              <a:ea typeface="AR P勘亭流H" panose="030009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577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4813" y="609600"/>
            <a:ext cx="10118361" cy="1320800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Q</a:t>
            </a:r>
            <a:r>
              <a:rPr kumimoji="1" lang="ja-JP" altLang="en-US" dirty="0">
                <a:solidFill>
                  <a:srgbClr val="0070C0"/>
                </a:solidFill>
              </a:rPr>
              <a:t>：家庭の仕事（家事）には</a:t>
            </a:r>
            <a:br>
              <a:rPr kumimoji="1" lang="en-US" altLang="ja-JP" dirty="0">
                <a:solidFill>
                  <a:srgbClr val="0070C0"/>
                </a:solidFill>
              </a:rPr>
            </a:br>
            <a:r>
              <a:rPr lang="ja-JP" altLang="en-US" dirty="0">
                <a:solidFill>
                  <a:srgbClr val="0070C0"/>
                </a:solidFill>
              </a:rPr>
              <a:t>　　　　　　　　</a:t>
            </a:r>
            <a:r>
              <a:rPr kumimoji="1" lang="ja-JP" altLang="en-US" dirty="0">
                <a:solidFill>
                  <a:srgbClr val="0070C0"/>
                </a:solidFill>
              </a:rPr>
              <a:t>どんな仕事がありますか？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2160590"/>
            <a:ext cx="2680463" cy="672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食事の支度</a:t>
            </a:r>
            <a:endParaRPr kumimoji="1" lang="en-US" altLang="ja-JP" sz="36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7680239" y="2177587"/>
            <a:ext cx="1433781" cy="67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600" dirty="0"/>
              <a:t>掃除</a:t>
            </a:r>
            <a:endParaRPr lang="en-US" altLang="ja-JP" sz="3600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868156" y="2179593"/>
            <a:ext cx="2951673" cy="67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600" dirty="0"/>
              <a:t>食事の片づけ</a:t>
            </a:r>
            <a:endParaRPr lang="en-US" altLang="ja-JP" sz="360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77334" y="3118639"/>
            <a:ext cx="2680463" cy="67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600" dirty="0"/>
              <a:t>お風呂洗い</a:t>
            </a:r>
            <a:endParaRPr lang="en-US" altLang="ja-JP" sz="3600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211125" y="3118639"/>
            <a:ext cx="1437670" cy="67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600" dirty="0"/>
              <a:t>洗濯</a:t>
            </a:r>
            <a:endParaRPr lang="en-US" altLang="ja-JP" sz="36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6743977" y="3118639"/>
            <a:ext cx="3001503" cy="67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600" dirty="0"/>
              <a:t>アイロンかけ</a:t>
            </a:r>
            <a:endParaRPr lang="en-US" altLang="ja-JP" sz="3600" dirty="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859021" y="4095691"/>
            <a:ext cx="1688615" cy="67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600" dirty="0"/>
              <a:t>買い物</a:t>
            </a:r>
            <a:endParaRPr lang="en-US" altLang="ja-JP" sz="3600" dirty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3868156" y="4076688"/>
            <a:ext cx="2680463" cy="67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600" dirty="0"/>
              <a:t>ゴミ出し</a:t>
            </a:r>
            <a:endParaRPr lang="en-US" altLang="ja-JP" sz="3600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77333" y="5072743"/>
            <a:ext cx="9381067" cy="1597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600" dirty="0"/>
              <a:t>その他　ペットの世話、布団敷き、水やり</a:t>
            </a:r>
            <a:endParaRPr lang="en-US" altLang="ja-JP" sz="3600" dirty="0"/>
          </a:p>
          <a:p>
            <a:pPr marL="0" indent="0">
              <a:buFont typeface="Wingdings 3" charset="2"/>
              <a:buNone/>
            </a:pPr>
            <a:r>
              <a:rPr lang="ja-JP" altLang="en-US" sz="3600" dirty="0"/>
              <a:t>　　　　弟妹の世話、洗濯物たたみ　など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2594125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51" y="765716"/>
            <a:ext cx="11062010" cy="1063083"/>
          </a:xfrm>
        </p:spPr>
        <p:txBody>
          <a:bodyPr>
            <a:noAutofit/>
          </a:bodyPr>
          <a:lstStyle/>
          <a:p>
            <a:r>
              <a:rPr kumimoji="1" lang="en-US" altLang="ja-JP" sz="4400" dirty="0">
                <a:solidFill>
                  <a:srgbClr val="0070C0"/>
                </a:solidFill>
              </a:rPr>
              <a:t>Q</a:t>
            </a:r>
            <a:r>
              <a:rPr kumimoji="1" lang="ja-JP" altLang="en-US" sz="4400" dirty="0">
                <a:solidFill>
                  <a:srgbClr val="0070C0"/>
                </a:solidFill>
              </a:rPr>
              <a:t>：</a:t>
            </a:r>
            <a:r>
              <a:rPr kumimoji="1" lang="ja-JP" altLang="en-US" sz="4400" dirty="0">
                <a:solidFill>
                  <a:srgbClr val="FF0000"/>
                </a:solidFill>
              </a:rPr>
              <a:t>男女共同参画社会</a:t>
            </a:r>
            <a:r>
              <a:rPr kumimoji="1" lang="ja-JP" altLang="en-US" sz="4400" dirty="0">
                <a:solidFill>
                  <a:srgbClr val="0070C0"/>
                </a:solidFill>
              </a:rPr>
              <a:t>ってどういう社会？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3" y="2160589"/>
            <a:ext cx="982711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dirty="0"/>
          </a:p>
          <a:p>
            <a:pPr marL="0" indent="0">
              <a:buNone/>
            </a:pPr>
            <a:r>
              <a:rPr kumimoji="1" lang="ja-JP" altLang="en-US" sz="4400" dirty="0"/>
              <a:t>男女区別なく、各自の個性や能力が尊重され、それを生かして社会生活または家庭生活を営むことができる社会</a:t>
            </a:r>
          </a:p>
        </p:txBody>
      </p:sp>
    </p:spTree>
    <p:extLst>
      <p:ext uri="{BB962C8B-B14F-4D97-AF65-F5344CB8AC3E}">
        <p14:creationId xmlns:p14="http://schemas.microsoft.com/office/powerpoint/2010/main" val="2120532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400" dirty="0">
                <a:solidFill>
                  <a:srgbClr val="0070C0"/>
                </a:solidFill>
              </a:rPr>
              <a:t>Q</a:t>
            </a:r>
            <a:r>
              <a:rPr kumimoji="1" lang="ja-JP" altLang="en-US" sz="4400" dirty="0">
                <a:solidFill>
                  <a:srgbClr val="0070C0"/>
                </a:solidFill>
              </a:rPr>
              <a:t>：なぜ、今</a:t>
            </a:r>
            <a:r>
              <a:rPr kumimoji="1" lang="ja-JP" altLang="en-US" sz="4400" dirty="0">
                <a:solidFill>
                  <a:srgbClr val="FF0000"/>
                </a:solidFill>
              </a:rPr>
              <a:t>男女共同参画</a:t>
            </a:r>
            <a:r>
              <a:rPr kumimoji="1" lang="ja-JP" altLang="en-US" sz="4400" dirty="0">
                <a:solidFill>
                  <a:srgbClr val="0070C0"/>
                </a:solidFill>
              </a:rPr>
              <a:t>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3" y="1561171"/>
            <a:ext cx="9514881" cy="4480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800" dirty="0"/>
              <a:t>A</a:t>
            </a:r>
            <a:r>
              <a:rPr kumimoji="1" lang="ja-JP" altLang="en-US" sz="2800" dirty="0"/>
              <a:t>：社会背景として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　少子高齢社会　共働き夫婦の増加　待機児童の増加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kumimoji="1" lang="ja-JP" altLang="en-US" sz="2800" dirty="0"/>
              <a:t>格差社会</a:t>
            </a:r>
            <a:r>
              <a:rPr lang="ja-JP" altLang="en-US" sz="2800" dirty="0"/>
              <a:t>　児童虐待　育児放棄　</a:t>
            </a:r>
            <a:r>
              <a:rPr lang="en-US" altLang="ja-JP" sz="2800" dirty="0"/>
              <a:t>DV</a:t>
            </a:r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A:</a:t>
            </a:r>
            <a:r>
              <a:rPr lang="ja-JP" altLang="en-US" sz="2800" dirty="0"/>
              <a:t>法律の制定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　　男女雇用機会均等法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　　育児・介護休業法　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dirty="0"/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1051961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24227" cy="906966"/>
          </a:xfrm>
        </p:spPr>
        <p:txBody>
          <a:bodyPr>
            <a:noAutofit/>
          </a:bodyPr>
          <a:lstStyle/>
          <a:p>
            <a:r>
              <a:rPr kumimoji="1" lang="ja-JP" altLang="en-US" sz="4400" dirty="0">
                <a:solidFill>
                  <a:srgbClr val="0070C0"/>
                </a:solidFill>
              </a:rPr>
              <a:t>昔の日本の家庭や社会のあり様は</a:t>
            </a:r>
            <a:br>
              <a:rPr kumimoji="1" lang="en-US" altLang="ja-JP" sz="4400" dirty="0"/>
            </a:b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2160589"/>
            <a:ext cx="987172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/>
              <a:t>「男は仕事、女は家庭」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　　　　　　固定的な性別役割分担意識</a:t>
            </a: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　家父長制度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　父兄</a:t>
            </a: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　男社会</a:t>
            </a:r>
          </a:p>
        </p:txBody>
      </p:sp>
    </p:spTree>
    <p:extLst>
      <p:ext uri="{BB962C8B-B14F-4D97-AF65-F5344CB8AC3E}">
        <p14:creationId xmlns:p14="http://schemas.microsoft.com/office/powerpoint/2010/main" val="3076652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966439"/>
            <a:ext cx="8596668" cy="951571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</a:rPr>
              <a:t>現在の日本社会は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79500" y="2160590"/>
            <a:ext cx="5812676" cy="2991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女性の社会進出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夫婦別姓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女性の管理職登用</a:t>
            </a:r>
          </a:p>
        </p:txBody>
      </p:sp>
    </p:spTree>
    <p:extLst>
      <p:ext uri="{BB962C8B-B14F-4D97-AF65-F5344CB8AC3E}">
        <p14:creationId xmlns:p14="http://schemas.microsoft.com/office/powerpoint/2010/main" val="1455979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245328"/>
            <a:ext cx="5322022" cy="669072"/>
          </a:xfrm>
        </p:spPr>
        <p:txBody>
          <a:bodyPr/>
          <a:lstStyle/>
          <a:p>
            <a:r>
              <a:rPr kumimoji="1" lang="ja-JP" altLang="en-US" dirty="0"/>
              <a:t>中学生の意識調査結果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51470" y="914400"/>
            <a:ext cx="11695772" cy="688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solidFill>
                  <a:srgbClr val="0070C0"/>
                </a:solidFill>
              </a:rPr>
              <a:t>家庭生活において次のことは、だれが行うのがよいか？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69850" y="1583472"/>
            <a:ext cx="1949604" cy="469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2400" dirty="0"/>
              <a:t>（１）家事</a:t>
            </a:r>
          </a:p>
        </p:txBody>
      </p:sp>
      <p:graphicFrame>
        <p:nvGraphicFramePr>
          <p:cNvPr id="8" name="コンテンツ プレースホルダー 7">
            <a:extLst>
              <a:ext uri="{FF2B5EF4-FFF2-40B4-BE49-F238E27FC236}">
                <a16:creationId xmlns:a16="http://schemas.microsoft.com/office/drawing/2014/main" id="{C5C4CA98-5B89-4044-8579-AF375188DE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251967"/>
              </p:ext>
            </p:extLst>
          </p:nvPr>
        </p:nvGraphicFramePr>
        <p:xfrm>
          <a:off x="677862" y="2160588"/>
          <a:ext cx="10929937" cy="429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0561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245328"/>
            <a:ext cx="5322022" cy="669072"/>
          </a:xfrm>
        </p:spPr>
        <p:txBody>
          <a:bodyPr/>
          <a:lstStyle/>
          <a:p>
            <a:r>
              <a:rPr kumimoji="1" lang="ja-JP" altLang="en-US" dirty="0"/>
              <a:t>中学生の意識調査結果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51470" y="914400"/>
            <a:ext cx="11695772" cy="688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solidFill>
                  <a:srgbClr val="0070C0"/>
                </a:solidFill>
              </a:rPr>
              <a:t>家庭生活において次のことは、だれが行うのがよいか？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69849" y="1583472"/>
            <a:ext cx="2128023" cy="379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2400" dirty="0"/>
              <a:t>（２）子育て</a:t>
            </a:r>
          </a:p>
        </p:txBody>
      </p:sp>
      <p:graphicFrame>
        <p:nvGraphicFramePr>
          <p:cNvPr id="8" name="コンテンツ プレースホルダー 7">
            <a:extLst>
              <a:ext uri="{FF2B5EF4-FFF2-40B4-BE49-F238E27FC236}">
                <a16:creationId xmlns:a16="http://schemas.microsoft.com/office/drawing/2014/main" id="{94A99782-663A-4701-85A8-BFD4C4EEF0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296653"/>
              </p:ext>
            </p:extLst>
          </p:nvPr>
        </p:nvGraphicFramePr>
        <p:xfrm>
          <a:off x="677862" y="2160588"/>
          <a:ext cx="10929937" cy="422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7841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245328"/>
            <a:ext cx="5322022" cy="669072"/>
          </a:xfrm>
        </p:spPr>
        <p:txBody>
          <a:bodyPr/>
          <a:lstStyle/>
          <a:p>
            <a:r>
              <a:rPr kumimoji="1" lang="ja-JP" altLang="en-US" dirty="0"/>
              <a:t>中学生の意識調査結果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51470" y="914400"/>
            <a:ext cx="11695772" cy="688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solidFill>
                  <a:srgbClr val="0070C0"/>
                </a:solidFill>
              </a:rPr>
              <a:t>家庭生活において次のことは、だれが行うのがよいか？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47546" y="1583471"/>
            <a:ext cx="2640979" cy="401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2400" dirty="0"/>
              <a:t>（３）意志決定</a:t>
            </a:r>
            <a:endParaRPr lang="en-US" altLang="ja-JP" sz="2400" dirty="0"/>
          </a:p>
          <a:p>
            <a:pPr marL="0" indent="0">
              <a:buFont typeface="Wingdings 3" charset="2"/>
              <a:buNone/>
            </a:pPr>
            <a:endParaRPr lang="ja-JP" altLang="en-US" sz="2400" dirty="0"/>
          </a:p>
        </p:txBody>
      </p:sp>
      <p:graphicFrame>
        <p:nvGraphicFramePr>
          <p:cNvPr id="8" name="コンテンツ プレースホルダー 7">
            <a:extLst>
              <a:ext uri="{FF2B5EF4-FFF2-40B4-BE49-F238E27FC236}">
                <a16:creationId xmlns:a16="http://schemas.microsoft.com/office/drawing/2014/main" id="{54663FE0-6BB1-400A-AE27-B9C0E91B64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319481"/>
              </p:ext>
            </p:extLst>
          </p:nvPr>
        </p:nvGraphicFramePr>
        <p:xfrm>
          <a:off x="677862" y="2160588"/>
          <a:ext cx="10917237" cy="427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4819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838200" y="1825624"/>
            <a:ext cx="10647556" cy="2902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dirty="0">
                <a:solidFill>
                  <a:sysClr val="windowText" lastClr="000000"/>
                </a:solidFill>
                <a:latin typeface="Calibri" panose="020F0502020204030204"/>
                <a:ea typeface="ＭＳ Ｐゴシック" panose="020B0600070205080204" pitchFamily="50" charset="-128"/>
              </a:rPr>
              <a:t>中学生の多くは、家事・子育て・意思決定を男女で協力して行うのが良いと思っている。</a:t>
            </a:r>
            <a:endParaRPr lang="en-US" altLang="ja-JP" sz="4000" dirty="0">
              <a:solidFill>
                <a:sysClr val="windowText" lastClr="000000"/>
              </a:solidFill>
              <a:latin typeface="Calibri" panose="020F0502020204030204"/>
              <a:ea typeface="ＭＳ Ｐゴシック" panose="020B0600070205080204" pitchFamily="50" charset="-128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特に子育てについては、７０％以上の女子が男女で協力するのが良いと思っている。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588125" y="810322"/>
            <a:ext cx="7329242" cy="683941"/>
          </a:xfrm>
        </p:spPr>
        <p:txBody>
          <a:bodyPr>
            <a:no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</a:rPr>
              <a:t>分かったこと・考えたこと</a:t>
            </a: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54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1092" y="2931222"/>
            <a:ext cx="10933151" cy="1707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　２０年後（３３歳）の自分は、どのような</a:t>
            </a:r>
            <a:endParaRPr lang="en-US" altLang="ja-JP" sz="4400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　　家庭生活を送りたいか。　 　　　　　　　　　　　　　　　　　</a:t>
            </a:r>
            <a:endParaRPr lang="en-US" altLang="ja-JP" sz="4400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+mn-ea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007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677334" y="326390"/>
            <a:ext cx="6802758" cy="694544"/>
          </a:xfrm>
        </p:spPr>
        <p:txBody>
          <a:bodyPr>
            <a:no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</a:rPr>
              <a:t>いろいろな生き方・暮らし方</a:t>
            </a: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E699B8A-4B50-4D0C-9FFA-4AB2D0EAC6FE}"/>
              </a:ext>
            </a:extLst>
          </p:cNvPr>
          <p:cNvSpPr txBox="1"/>
          <p:nvPr/>
        </p:nvSpPr>
        <p:spPr>
          <a:xfrm>
            <a:off x="782244" y="1294901"/>
            <a:ext cx="16239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ひとりで生活している人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25A3B6C-EE6C-4A9E-B3F4-4149353CB917}"/>
              </a:ext>
            </a:extLst>
          </p:cNvPr>
          <p:cNvSpPr txBox="1"/>
          <p:nvPr/>
        </p:nvSpPr>
        <p:spPr>
          <a:xfrm>
            <a:off x="3549628" y="1264979"/>
            <a:ext cx="175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ふたり</a:t>
            </a:r>
            <a:r>
              <a:rPr kumimoji="1" lang="ja-JP" altLang="en-US" dirty="0"/>
              <a:t>暮らし</a:t>
            </a:r>
          </a:p>
        </p:txBody>
      </p:sp>
      <p:pic>
        <p:nvPicPr>
          <p:cNvPr id="1030" name="Picture 6" descr="仲良く腕を組む夫婦のイラスト">
            <a:extLst>
              <a:ext uri="{FF2B5EF4-FFF2-40B4-BE49-F238E27FC236}">
                <a16:creationId xmlns:a16="http://schemas.microsoft.com/office/drawing/2014/main" id="{F50D92D0-851F-499D-A562-445C0E121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87" y="1407563"/>
            <a:ext cx="1549109" cy="242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立っている大家族のイラスト「親子三代」">
            <a:extLst>
              <a:ext uri="{FF2B5EF4-FFF2-40B4-BE49-F238E27FC236}">
                <a16:creationId xmlns:a16="http://schemas.microsoft.com/office/drawing/2014/main" id="{E62481BA-AF78-47EA-AF2F-DEB32E54E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297" y="4403690"/>
            <a:ext cx="3772295" cy="230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13C922B-ADB3-4B31-8551-BBD5E359B276}"/>
              </a:ext>
            </a:extLst>
          </p:cNvPr>
          <p:cNvSpPr txBox="1"/>
          <p:nvPr/>
        </p:nvSpPr>
        <p:spPr>
          <a:xfrm>
            <a:off x="6766635" y="4155612"/>
            <a:ext cx="227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三世代での暮らし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4C2ED7-320F-49E6-AF2B-9D4674C35586}"/>
              </a:ext>
            </a:extLst>
          </p:cNvPr>
          <p:cNvSpPr txBox="1"/>
          <p:nvPr/>
        </p:nvSpPr>
        <p:spPr>
          <a:xfrm>
            <a:off x="1980461" y="3975539"/>
            <a:ext cx="247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お母さんとお父さんと子ども</a:t>
            </a:r>
            <a:r>
              <a:rPr kumimoji="1" lang="ja-JP" altLang="en-US" dirty="0"/>
              <a:t>の暮らし</a:t>
            </a:r>
          </a:p>
        </p:txBody>
      </p:sp>
      <p:pic>
        <p:nvPicPr>
          <p:cNvPr id="13" name="Picture 6" descr="家事をする家族のイラスト">
            <a:extLst>
              <a:ext uri="{FF2B5EF4-FFF2-40B4-BE49-F238E27FC236}">
                <a16:creationId xmlns:a16="http://schemas.microsoft.com/office/drawing/2014/main" id="{40F32166-EEC2-4A0C-B249-70707B679F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27" y="4256072"/>
            <a:ext cx="2885955" cy="270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友達のイラスト「女の子」">
            <a:extLst>
              <a:ext uri="{FF2B5EF4-FFF2-40B4-BE49-F238E27FC236}">
                <a16:creationId xmlns:a16="http://schemas.microsoft.com/office/drawing/2014/main" id="{ADFBEEA5-C685-4F60-9C78-B71BF4CC9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034" y="1408954"/>
            <a:ext cx="1574134" cy="135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668BE8-9EA9-44CB-AD6A-9826EDB0EE78}"/>
              </a:ext>
            </a:extLst>
          </p:cNvPr>
          <p:cNvSpPr txBox="1"/>
          <p:nvPr/>
        </p:nvSpPr>
        <p:spPr>
          <a:xfrm>
            <a:off x="6766635" y="1292059"/>
            <a:ext cx="256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友達</a:t>
            </a:r>
            <a:r>
              <a:rPr lang="ja-JP" altLang="en-US" dirty="0"/>
              <a:t>どうしの</a:t>
            </a:r>
            <a:r>
              <a:rPr kumimoji="1" lang="ja-JP" altLang="en-US" dirty="0"/>
              <a:t>暮らし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71CFB6D-230C-4871-A8F2-0843890AF3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063" y="2315611"/>
            <a:ext cx="1880938" cy="165992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13FE7153-3AB8-4B0C-9888-81B9304067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186" y="1760330"/>
            <a:ext cx="1210800" cy="145005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6748F20-A9F1-4E5E-9A49-38EAC89152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52" y="1522951"/>
            <a:ext cx="1905004" cy="217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9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3111" y="44007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4400" dirty="0">
                <a:solidFill>
                  <a:srgbClr val="0070C0"/>
                </a:solidFill>
              </a:rPr>
              <a:t>松山市の中学生の意識調査結果から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2534" y="15246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800" dirty="0"/>
              <a:t>対象：松山市立中学校の２・３年生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実施時期　　平成３１年３月</a:t>
            </a:r>
            <a:endParaRPr lang="en-US" altLang="ja-JP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260027"/>
              </p:ext>
            </p:extLst>
          </p:nvPr>
        </p:nvGraphicFramePr>
        <p:xfrm>
          <a:off x="502534" y="2758192"/>
          <a:ext cx="9979611" cy="2863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9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9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4373">
                <a:tc>
                  <a:txBody>
                    <a:bodyPr/>
                    <a:lstStyle/>
                    <a:p>
                      <a:pPr indent="146050" algn="ctr">
                        <a:spcAft>
                          <a:spcPts val="0"/>
                        </a:spcAft>
                      </a:pPr>
                      <a:r>
                        <a:rPr lang="ja-JP" altLang="en-US" sz="4000" b="1" kern="100" dirty="0">
                          <a:solidFill>
                            <a:schemeClr val="tx1"/>
                          </a:solidFill>
                          <a:effectLst/>
                        </a:rPr>
                        <a:t>２</a:t>
                      </a:r>
                      <a:r>
                        <a:rPr lang="ja-JP" sz="4000" b="1" kern="100" dirty="0">
                          <a:solidFill>
                            <a:schemeClr val="tx1"/>
                          </a:solidFill>
                          <a:effectLst/>
                        </a:rPr>
                        <a:t>年生</a:t>
                      </a:r>
                      <a:endParaRPr lang="ja-JP" sz="3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chemeClr val="tx1"/>
                          </a:solidFill>
                          <a:effectLst/>
                        </a:rPr>
                        <a:t>231</a:t>
                      </a:r>
                      <a:r>
                        <a:rPr lang="ja-JP" altLang="en-US" sz="4000" kern="100" dirty="0">
                          <a:solidFill>
                            <a:schemeClr val="tx1"/>
                          </a:solidFill>
                          <a:effectLst/>
                        </a:rPr>
                        <a:t>名</a:t>
                      </a:r>
                      <a:r>
                        <a:rPr lang="ja-JP" sz="4000" kern="100" dirty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sz="4000" kern="100" dirty="0">
                          <a:solidFill>
                            <a:schemeClr val="tx1"/>
                          </a:solidFill>
                          <a:effectLst/>
                        </a:rPr>
                        <a:t>51.0</a:t>
                      </a:r>
                      <a:r>
                        <a:rPr lang="ja-JP" altLang="en-US" sz="4000" kern="100" dirty="0">
                          <a:solidFill>
                            <a:schemeClr val="tx1"/>
                          </a:solidFill>
                          <a:effectLst/>
                        </a:rPr>
                        <a:t>％</a:t>
                      </a:r>
                      <a:r>
                        <a:rPr lang="ja-JP" sz="4000" kern="100" dirty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ja-JP" sz="3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373">
                <a:tc>
                  <a:txBody>
                    <a:bodyPr/>
                    <a:lstStyle/>
                    <a:p>
                      <a:pPr indent="146050" algn="ctr">
                        <a:spcAft>
                          <a:spcPts val="0"/>
                        </a:spcAft>
                      </a:pPr>
                      <a:r>
                        <a:rPr lang="ja-JP" altLang="en-US" sz="4000" b="1" kern="100" dirty="0">
                          <a:solidFill>
                            <a:schemeClr val="tx1"/>
                          </a:solidFill>
                          <a:effectLst/>
                        </a:rPr>
                        <a:t>３</a:t>
                      </a:r>
                      <a:r>
                        <a:rPr lang="ja-JP" sz="4000" b="1" kern="100" dirty="0">
                          <a:solidFill>
                            <a:schemeClr val="tx1"/>
                          </a:solidFill>
                          <a:effectLst/>
                        </a:rPr>
                        <a:t>年生</a:t>
                      </a:r>
                      <a:endParaRPr lang="ja-JP" sz="3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spcAft>
                          <a:spcPts val="0"/>
                        </a:spcAft>
                      </a:pPr>
                      <a:r>
                        <a:rPr lang="en-US" sz="4000" b="1" kern="100" dirty="0">
                          <a:solidFill>
                            <a:schemeClr val="tx1"/>
                          </a:solidFill>
                          <a:effectLst/>
                        </a:rPr>
                        <a:t>223</a:t>
                      </a:r>
                      <a:r>
                        <a:rPr lang="ja-JP" altLang="en-US" sz="4000" b="1" kern="100" dirty="0">
                          <a:solidFill>
                            <a:schemeClr val="tx1"/>
                          </a:solidFill>
                          <a:effectLst/>
                        </a:rPr>
                        <a:t>名</a:t>
                      </a:r>
                      <a:r>
                        <a:rPr lang="ja-JP" sz="4000" b="1" kern="100" dirty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sz="4000" b="1" kern="100" dirty="0">
                          <a:solidFill>
                            <a:schemeClr val="tx1"/>
                          </a:solidFill>
                          <a:effectLst/>
                        </a:rPr>
                        <a:t>49.0</a:t>
                      </a:r>
                      <a:r>
                        <a:rPr lang="ja-JP" altLang="en-US" sz="4000" b="1" kern="100" dirty="0">
                          <a:solidFill>
                            <a:schemeClr val="tx1"/>
                          </a:solidFill>
                          <a:effectLst/>
                        </a:rPr>
                        <a:t>％</a:t>
                      </a:r>
                      <a:r>
                        <a:rPr lang="ja-JP" sz="4000" b="1" kern="100" dirty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ja-JP" sz="3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4000" b="1" kern="100" dirty="0">
                          <a:solidFill>
                            <a:schemeClr val="tx1"/>
                          </a:solidFill>
                          <a:effectLst/>
                        </a:rPr>
                        <a:t>　計</a:t>
                      </a:r>
                      <a:endParaRPr lang="ja-JP" sz="3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spcAft>
                          <a:spcPts val="0"/>
                        </a:spcAft>
                      </a:pPr>
                      <a:r>
                        <a:rPr lang="en-US" sz="4000" b="1" kern="100" dirty="0">
                          <a:solidFill>
                            <a:schemeClr val="tx1"/>
                          </a:solidFill>
                          <a:effectLst/>
                        </a:rPr>
                        <a:t>454</a:t>
                      </a:r>
                      <a:r>
                        <a:rPr lang="ja-JP" altLang="en-US" sz="4000" b="1" kern="100" dirty="0">
                          <a:solidFill>
                            <a:schemeClr val="tx1"/>
                          </a:solidFill>
                          <a:effectLst/>
                        </a:rPr>
                        <a:t>名</a:t>
                      </a:r>
                      <a:r>
                        <a:rPr lang="ja-JP" sz="4000" b="1" kern="100" dirty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sz="4000" b="1" kern="100" dirty="0">
                          <a:solidFill>
                            <a:schemeClr val="tx1"/>
                          </a:solidFill>
                          <a:effectLst/>
                        </a:rPr>
                        <a:t>100.0</a:t>
                      </a:r>
                      <a:r>
                        <a:rPr lang="ja-JP" altLang="en-US" sz="4000" b="1" kern="100" dirty="0">
                          <a:solidFill>
                            <a:schemeClr val="tx1"/>
                          </a:solidFill>
                          <a:effectLst/>
                        </a:rPr>
                        <a:t>％</a:t>
                      </a:r>
                      <a:r>
                        <a:rPr lang="ja-JP" sz="4000" b="1" kern="100" dirty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ja-JP" sz="3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556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944136"/>
            <a:ext cx="3627037" cy="728546"/>
          </a:xfrm>
        </p:spPr>
        <p:txBody>
          <a:bodyPr>
            <a:normAutofit fontScale="90000"/>
          </a:bodyPr>
          <a:lstStyle/>
          <a:p>
            <a:r>
              <a:rPr kumimoji="1" lang="ja-JP" altLang="en-US" sz="4800" b="1" dirty="0">
                <a:solidFill>
                  <a:srgbClr val="0070C0"/>
                </a:solidFill>
              </a:rPr>
              <a:t>キーワード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924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/>
              <a:t>主婦と主夫　イクメン　カジメン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共働き夫婦　専業主婦　専業主夫</a:t>
            </a: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フルタイムとパートタイム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正規雇用とアルバイト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28479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1092" y="2931222"/>
            <a:ext cx="11044664" cy="1707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　中学生の自分には、</a:t>
            </a:r>
            <a:endParaRPr lang="en-US" altLang="ja-JP" sz="4400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　　今どのようなことができるのだろうか。　 　　　　　　　　　　　　　　　　　</a:t>
            </a:r>
            <a:endParaRPr lang="en-US" altLang="ja-JP" sz="4400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+mn-ea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77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3111" y="44007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4400" dirty="0">
                <a:solidFill>
                  <a:srgbClr val="0070C0"/>
                </a:solidFill>
              </a:rPr>
              <a:t>松山市の中学生の意識調査結果から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2534" y="15246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800" dirty="0"/>
              <a:t>対象：松山市立中学校の２・３年生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実施時期　　平成３１年３月</a:t>
            </a:r>
            <a:endParaRPr lang="en-US" altLang="ja-JP" dirty="0"/>
          </a:p>
        </p:txBody>
      </p:sp>
      <p:graphicFrame>
        <p:nvGraphicFramePr>
          <p:cNvPr id="5" name="コンテンツ プレースホルダー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687569"/>
              </p:ext>
            </p:extLst>
          </p:nvPr>
        </p:nvGraphicFramePr>
        <p:xfrm>
          <a:off x="680953" y="2542479"/>
          <a:ext cx="9533564" cy="373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666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1583" y="832625"/>
            <a:ext cx="7632553" cy="664564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Q</a:t>
            </a:r>
            <a:r>
              <a:rPr kumimoji="1" lang="ja-JP" altLang="en-US" dirty="0">
                <a:solidFill>
                  <a:srgbClr val="0070C0"/>
                </a:solidFill>
              </a:rPr>
              <a:t>：中学生がよくする家事は？</a:t>
            </a:r>
          </a:p>
        </p:txBody>
      </p:sp>
      <p:pic>
        <p:nvPicPr>
          <p:cNvPr id="16" name="コンテンツ プレースホルダー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652" y="1906860"/>
            <a:ext cx="10118361" cy="384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5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1583" y="832625"/>
            <a:ext cx="7632553" cy="664564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Q</a:t>
            </a:r>
            <a:r>
              <a:rPr kumimoji="1" lang="ja-JP" altLang="en-US" dirty="0">
                <a:solidFill>
                  <a:srgbClr val="0070C0"/>
                </a:solidFill>
              </a:rPr>
              <a:t>：中学生があまりしない家事は？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236" y="1940312"/>
            <a:ext cx="9971288" cy="359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8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251446"/>
            <a:ext cx="9581789" cy="1320800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0070C0"/>
                </a:solidFill>
              </a:rPr>
              <a:t>Ｑ　あなたの家庭では次にあげた家事を</a:t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ja-JP" altLang="en-US" dirty="0">
                <a:solidFill>
                  <a:srgbClr val="0070C0"/>
                </a:solidFill>
              </a:rPr>
              <a:t>　　だれがやっていますか？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866417"/>
            <a:ext cx="8596668" cy="388077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0" y="1372588"/>
            <a:ext cx="2886307" cy="493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（１）食事の支度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2769969735"/>
              </p:ext>
            </p:extLst>
          </p:nvPr>
        </p:nvGraphicFramePr>
        <p:xfrm>
          <a:off x="677334" y="1866417"/>
          <a:ext cx="10317768" cy="4757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250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251446"/>
            <a:ext cx="9581789" cy="1320800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0070C0"/>
                </a:solidFill>
              </a:rPr>
              <a:t>Ｑ　あなたの家庭では次にあげた家事を</a:t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ja-JP" altLang="en-US" dirty="0">
                <a:solidFill>
                  <a:srgbClr val="0070C0"/>
                </a:solidFill>
              </a:rPr>
              <a:t>　　だれがやっていますか？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866417"/>
            <a:ext cx="8596668" cy="388077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0" y="1372588"/>
            <a:ext cx="2886307" cy="493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（２）食事の片づけ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8" name="グラフ 7"/>
          <p:cNvGraphicFramePr/>
          <p:nvPr>
            <p:extLst>
              <p:ext uri="{D42A27DB-BD31-4B8C-83A1-F6EECF244321}">
                <p14:modId xmlns:p14="http://schemas.microsoft.com/office/powerpoint/2010/main" val="749159863"/>
              </p:ext>
            </p:extLst>
          </p:nvPr>
        </p:nvGraphicFramePr>
        <p:xfrm>
          <a:off x="1111171" y="1859429"/>
          <a:ext cx="8835718" cy="4667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134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251446"/>
            <a:ext cx="9581789" cy="1320800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0070C0"/>
                </a:solidFill>
              </a:rPr>
              <a:t>Ｑ　あなたの家庭では次にあげた家事を</a:t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ja-JP" altLang="en-US" dirty="0">
                <a:solidFill>
                  <a:srgbClr val="0070C0"/>
                </a:solidFill>
              </a:rPr>
              <a:t>　　だれがやっていますか？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866417"/>
            <a:ext cx="8596668" cy="388077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0" y="1372588"/>
            <a:ext cx="2886307" cy="493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（３）掃除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6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295680"/>
              </p:ext>
            </p:extLst>
          </p:nvPr>
        </p:nvGraphicFramePr>
        <p:xfrm>
          <a:off x="838199" y="1825624"/>
          <a:ext cx="10669859" cy="4865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1087184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840</TotalTime>
  <Words>1158</Words>
  <Application>Microsoft Office PowerPoint</Application>
  <PresentationFormat>ワイド画面</PresentationFormat>
  <Paragraphs>210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0" baseType="lpstr">
      <vt:lpstr>AR Pゴシック体S</vt:lpstr>
      <vt:lpstr>AR P勘亭流H</vt:lpstr>
      <vt:lpstr>メイリオ</vt:lpstr>
      <vt:lpstr>Arial</vt:lpstr>
      <vt:lpstr>Calibri</vt:lpstr>
      <vt:lpstr>Century</vt:lpstr>
      <vt:lpstr>Trebuchet MS</vt:lpstr>
      <vt:lpstr>Wingdings 3</vt:lpstr>
      <vt:lpstr>ファセット</vt:lpstr>
      <vt:lpstr>よりよい家庭生活を営むために</vt:lpstr>
      <vt:lpstr>Q：家庭の仕事（家事）には 　　　　　　　　どんな仕事がありますか？</vt:lpstr>
      <vt:lpstr>松山市の中学生の意識調査結果から</vt:lpstr>
      <vt:lpstr>松山市の中学生の意識調査結果から</vt:lpstr>
      <vt:lpstr>Q：中学生がよくする家事は？</vt:lpstr>
      <vt:lpstr>Q：中学生があまりしない家事は？</vt:lpstr>
      <vt:lpstr>Ｑ　あなたの家庭では次にあげた家事を 　　だれがやっていますか？</vt:lpstr>
      <vt:lpstr>Ｑ　あなたの家庭では次にあげた家事を 　　だれがやっていますか？</vt:lpstr>
      <vt:lpstr>Ｑ　あなたの家庭では次にあげた家事を 　　だれがやっていますか？</vt:lpstr>
      <vt:lpstr>Ｑ　あなたの家庭では次にあげた家事を 　　だれがやっていますか？</vt:lpstr>
      <vt:lpstr>Ｑ　あなたの家庭では次にあげた家事を 　　だれがやっていますか？</vt:lpstr>
      <vt:lpstr>Ｑ　あなたの家庭では次にあげた家事を 　　だれがやっていますか？</vt:lpstr>
      <vt:lpstr>Ｑ　あなたの家庭では次にあげた家事を 　　だれがやっていますか？</vt:lpstr>
      <vt:lpstr>Ｑ　あなたの家庭では次にあげた家事を 　　だれがやっていますか？</vt:lpstr>
      <vt:lpstr>分かったこと・考えたこと</vt:lpstr>
      <vt:lpstr>松山市民の声（アンケートより）</vt:lpstr>
      <vt:lpstr>社会生活と家庭生活の図</vt:lpstr>
      <vt:lpstr>仕事とは</vt:lpstr>
      <vt:lpstr>家事・育児とは </vt:lpstr>
      <vt:lpstr>Q：男女共同参画社会ってどういう社会？</vt:lpstr>
      <vt:lpstr>Q：なぜ、今男女共同参画？</vt:lpstr>
      <vt:lpstr>昔の日本の家庭や社会のあり様は </vt:lpstr>
      <vt:lpstr>現在の日本社会は</vt:lpstr>
      <vt:lpstr>中学生の意識調査結果</vt:lpstr>
      <vt:lpstr>中学生の意識調査結果</vt:lpstr>
      <vt:lpstr>中学生の意識調査結果</vt:lpstr>
      <vt:lpstr>分かったこと・考えたこと</vt:lpstr>
      <vt:lpstr>PowerPoint プレゼンテーション</vt:lpstr>
      <vt:lpstr>いろいろな生き方・暮らし方</vt:lpstr>
      <vt:lpstr>キーワード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TC203004</dc:creator>
  <cp:lastModifiedBy>PC015</cp:lastModifiedBy>
  <cp:revision>83</cp:revision>
  <cp:lastPrinted>2020-02-04T06:02:49Z</cp:lastPrinted>
  <dcterms:created xsi:type="dcterms:W3CDTF">2019-08-27T06:11:10Z</dcterms:created>
  <dcterms:modified xsi:type="dcterms:W3CDTF">2020-03-15T04:01:49Z</dcterms:modified>
</cp:coreProperties>
</file>